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5" r:id="rId2"/>
    <p:sldId id="2562" r:id="rId3"/>
    <p:sldId id="2563" r:id="rId4"/>
    <p:sldId id="2564" r:id="rId5"/>
    <p:sldId id="2565" r:id="rId6"/>
    <p:sldId id="2566" r:id="rId7"/>
    <p:sldId id="2567" r:id="rId8"/>
    <p:sldId id="2568" r:id="rId9"/>
    <p:sldId id="2569" r:id="rId10"/>
    <p:sldId id="2570" r:id="rId11"/>
    <p:sldId id="2571" r:id="rId12"/>
    <p:sldId id="2572"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734" autoAdjust="0"/>
  </p:normalViewPr>
  <p:slideViewPr>
    <p:cSldViewPr snapToGrid="0">
      <p:cViewPr varScale="1">
        <p:scale>
          <a:sx n="68" d="100"/>
          <a:sy n="68" d="100"/>
        </p:scale>
        <p:origin x="121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10/01/2025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dirty="0" smtClean="0"/>
              <a:t>Τα Microsoft Windows παρέχουν στους χρήστες μια ευρεία γκάμα επιλογών παραμετροποίησης για την εξατομίκευση της επιφάνειας εργασίας και γενικά</a:t>
            </a:r>
            <a:r>
              <a:rPr lang="el-GR" baseline="0" dirty="0" smtClean="0"/>
              <a:t> των</a:t>
            </a:r>
            <a:r>
              <a:rPr lang="el-GR" dirty="0" smtClean="0"/>
              <a:t> ρυθμίσεων του υπολογιστή</a:t>
            </a:r>
            <a:r>
              <a:rPr lang="el-GR" baseline="0" dirty="0" smtClean="0"/>
              <a:t> σας</a:t>
            </a:r>
            <a:r>
              <a:rPr lang="el-GR" dirty="0" smtClean="0"/>
              <a:t>. Σε αυτήν την παρουσίαση, θα δούμε τα βασικά βήματα για την παραμετροποίηση των Microsoft Windows για να ταιριάζει στις προτιμήσεις σας.</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92B5F-36F4-40A4-ADE6-786A05ED559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76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dirty="0" smtClean="0"/>
              <a:t>Τα Windows σάς επιτρέπουν να προσαρμόσετε τις ρυθμίσεις της οθόνης ώστε να ταιριάζουν στις προτιμήσεις σας, όπως να αλλάξετε την ανάλυσης οθόνης, τη κλίμακα</a:t>
            </a:r>
            <a:r>
              <a:rPr lang="el-GR" baseline="0" dirty="0" smtClean="0"/>
              <a:t> </a:t>
            </a:r>
            <a:r>
              <a:rPr lang="el-GR" dirty="0" smtClean="0"/>
              <a:t>και τον προσανατολισμό.</a:t>
            </a:r>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332821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16330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260301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dirty="0" smtClean="0"/>
              <a:t>Θα ξεκινήσουμε εξερευνώντας τα βασικά της παραμετροποίησης της επιφάνειας εργασίας, συμπεριλαμβανομένης της αλλαγής του φόντου και της </a:t>
            </a:r>
            <a:r>
              <a:rPr lang="el-GR" dirty="0" err="1" smtClean="0"/>
              <a:t>παρεμετροποίησης</a:t>
            </a:r>
            <a:r>
              <a:rPr lang="el-GR" dirty="0" smtClean="0"/>
              <a:t> της γραμμής εργασιών. Στη συνέχεια, θα εμβαθύνουμε στην εξατομίκευση, καλύπτοντας θέματα όπως η αλλαγή θεμάτων και οι ρυθμίσεις οθόνης κλειδώματος. Τέλος, θα καλύψουμε ορισμένες βασικές ρυθμίσεις συστήματος, συμπεριλαμβανομένων των ρυθμίσεων οθόνης και των ρυθμίσεων λειτουργίας και αναστολής λειτουργίας.</a:t>
            </a:r>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126884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dirty="0" smtClean="0"/>
              <a:t>Η παραμετροποίηση της επιφάνειας εργασίας είναι ένας πολύ καλός τρόπος για να εξατομικεύσετε την εμπειρία σας στα Windows. Θα διερευνήσουμε πώς να αλλάξουμε το φόντο της επιφάνειας εργασίας, να προσθέσουμε συντομεύσεις στη γραμμή εργασιών και να προσαρμόσουμε τις ρυθμίσεις της γραμμής εργασιών. </a:t>
            </a:r>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148814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dirty="0" smtClean="0"/>
              <a:t>Το φόντο της επιφάνειας εργασίας είναι το πρώτο πράγμα που βλέπετε κατά την εκκίνηση των Windows. Θα διερευνήσουμε πώς να αλλάξετε το φόντο για να ταιριάζει στις προτιμήσεις σας, συμπεριλαμβανομένης της χρήσης των δικών σας εικόνων, της επιλογής από τα διαθέσιμα θέματα των Windows και του</a:t>
            </a:r>
            <a:r>
              <a:rPr lang="el-GR" baseline="0" dirty="0" smtClean="0"/>
              <a:t> ορισμού </a:t>
            </a:r>
            <a:r>
              <a:rPr lang="el-GR" dirty="0" smtClean="0"/>
              <a:t>της θέσης της εικόνας.</a:t>
            </a:r>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46210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dirty="0" smtClean="0"/>
              <a:t>Η γραμμή εργασιών είναι ένα ουσιαστικό μέρος της επιφάνειας εργασίας των Windows, παρέχοντας γρήγορη πρόσβαση στις αγαπημένες σας εφαρμογές και ρυθμίσεις συστήματος. Θα διερευνήσουμε τον τρόπο </a:t>
            </a:r>
            <a:r>
              <a:rPr lang="el-GR" dirty="0" err="1" smtClean="0"/>
              <a:t>παρεμετροποίησης</a:t>
            </a:r>
            <a:r>
              <a:rPr lang="el-GR" dirty="0" smtClean="0"/>
              <a:t> της γραμμής εργασιών, συμπεριλαμβανομένου του καρφιτσώματος και του </a:t>
            </a:r>
            <a:r>
              <a:rPr lang="el-GR" dirty="0" err="1" smtClean="0"/>
              <a:t>ξεκαρφιτσώματος</a:t>
            </a:r>
            <a:r>
              <a:rPr lang="el-GR" dirty="0" smtClean="0"/>
              <a:t> εφαρμογών, της αναδιάταξης εικονιδίων και της αλλαγής των ρυθμίσεων της γραμμής εργασιών.</a:t>
            </a:r>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194981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dirty="0" smtClean="0"/>
              <a:t>Η εξατομίκευση σάς επιτρέπει να κάνετε τα Windows μοναδικά</a:t>
            </a:r>
            <a:r>
              <a:rPr lang="el-GR" baseline="0" dirty="0" smtClean="0"/>
              <a:t> </a:t>
            </a:r>
            <a:r>
              <a:rPr lang="el-GR" dirty="0" smtClean="0"/>
              <a:t>. Θα διερευνήσουμε πώς να αλλάξουμε θέματα, να αλλάξουμε τις ρυθμίσεις κλειδώματος οθόνης και να αλλάξουμε τα χρώματα και την εμφάνιση των Windows.</a:t>
            </a:r>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160431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dirty="0" smtClean="0"/>
              <a:t>Τα Windows διαθέτουν μια σειρά από </a:t>
            </a:r>
            <a:r>
              <a:rPr lang="el-GR" dirty="0" err="1" smtClean="0"/>
              <a:t>προεγκατεστημένα</a:t>
            </a:r>
            <a:r>
              <a:rPr lang="el-GR" dirty="0" smtClean="0"/>
              <a:t> θέματα από τα οποία μπορείτε να επιλέξετε. Θα εξετάσουμε</a:t>
            </a:r>
            <a:r>
              <a:rPr lang="el-GR" baseline="0" dirty="0" smtClean="0"/>
              <a:t> τον τρόποι με τον οποίο </a:t>
            </a:r>
            <a:r>
              <a:rPr lang="el-GR" dirty="0" smtClean="0"/>
              <a:t>αλλάζουμε θέματα, πως</a:t>
            </a:r>
            <a:r>
              <a:rPr lang="el-GR" baseline="0" dirty="0" smtClean="0"/>
              <a:t> αλλάζουμε τα </a:t>
            </a:r>
            <a:r>
              <a:rPr lang="el-GR" dirty="0" smtClean="0"/>
              <a:t>χρώματα</a:t>
            </a:r>
            <a:r>
              <a:rPr lang="el-GR" baseline="0" dirty="0" smtClean="0"/>
              <a:t> </a:t>
            </a:r>
            <a:r>
              <a:rPr lang="el-GR" dirty="0" smtClean="0"/>
              <a:t> έμφασης των </a:t>
            </a:r>
            <a:r>
              <a:rPr lang="en-US" dirty="0" smtClean="0"/>
              <a:t>Windows </a:t>
            </a:r>
            <a:r>
              <a:rPr lang="el-GR" dirty="0" smtClean="0"/>
              <a:t>και πως ενεργοποιούμε τη σκοτεινή λειτουργία.</a:t>
            </a:r>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49627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dirty="0" smtClean="0"/>
              <a:t>Η οθόνη κλειδώματος είναι το πρώτο πράγμα που βλέπετε</a:t>
            </a:r>
            <a:r>
              <a:rPr lang="el-GR" baseline="0" dirty="0" smtClean="0"/>
              <a:t> όταν ολοκληρωθεί η εκκίνηση των </a:t>
            </a:r>
            <a:r>
              <a:rPr lang="el-GR" dirty="0" smtClean="0"/>
              <a:t>Windows. Θα δούμε</a:t>
            </a:r>
            <a:r>
              <a:rPr lang="el-GR" baseline="0" dirty="0" smtClean="0"/>
              <a:t> πως μπορούμε να  </a:t>
            </a:r>
            <a:r>
              <a:rPr lang="el-GR" baseline="0" dirty="0" err="1" smtClean="0"/>
              <a:t>παραμετροποιήσουμε</a:t>
            </a:r>
            <a:r>
              <a:rPr lang="el-GR" baseline="0" dirty="0" smtClean="0"/>
              <a:t> </a:t>
            </a:r>
            <a:r>
              <a:rPr lang="el-GR" dirty="0" smtClean="0"/>
              <a:t>την οθόνη κλειδώματος, </a:t>
            </a:r>
          </a:p>
          <a:p>
            <a:r>
              <a:rPr lang="el-GR" dirty="0" smtClean="0"/>
              <a:t>όπως</a:t>
            </a:r>
            <a:r>
              <a:rPr lang="el-GR" baseline="0" dirty="0" smtClean="0"/>
              <a:t> να αλλάξουμε την εικόνα φόντου, να ενεργοποιήσουμε την προβολή διαφανειών </a:t>
            </a:r>
            <a:r>
              <a:rPr lang="el-GR" baseline="0" dirty="0" err="1" smtClean="0"/>
              <a:t>αλλλα</a:t>
            </a:r>
            <a:r>
              <a:rPr lang="el-GR" baseline="0" dirty="0" smtClean="0"/>
              <a:t> και πως ορίζουμε τις εφαρμογές που θα </a:t>
            </a:r>
            <a:r>
              <a:rPr lang="el-GR" dirty="0" smtClean="0"/>
              <a:t>εμφανίζονται στην οθόνη κλειδώματος.</a:t>
            </a:r>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287649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dirty="0" smtClean="0"/>
              <a:t>Σε αυτό</a:t>
            </a:r>
            <a:r>
              <a:rPr lang="el-GR" baseline="0" dirty="0" smtClean="0"/>
              <a:t> το σημείο θα εξετάσουμε </a:t>
            </a:r>
            <a:r>
              <a:rPr lang="el-GR" dirty="0" smtClean="0"/>
              <a:t>πώς μπορούμε</a:t>
            </a:r>
            <a:r>
              <a:rPr lang="el-GR" baseline="0" dirty="0" smtClean="0"/>
              <a:t> </a:t>
            </a:r>
            <a:r>
              <a:rPr lang="el-GR" dirty="0" smtClean="0"/>
              <a:t>να προσαρμόσουμε τις ρυθμίσεις οθόνης, τις ρυθμίσεις λειτουργίας και αναστολής λειτουργίας</a:t>
            </a:r>
            <a:r>
              <a:rPr lang="el-GR" baseline="0" dirty="0" smtClean="0"/>
              <a:t> αλλά</a:t>
            </a:r>
            <a:r>
              <a:rPr lang="el-GR" dirty="0" smtClean="0"/>
              <a:t> και άλλες βασικές ρυθμίσεις συστήματος.</a:t>
            </a:r>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559651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10/01/2025</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10/01/2025</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10/01/2025</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10/01/2025</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10/01/2025</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10/01/2025</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10/01/2025</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10/01/2025</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10/01/2025</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10/01/2025</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10/01/2025</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10/01/2025</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94261F-1ED3-4E90-88E6-1347914400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DF60B462-519C-B9B8-96AD-909F2F0D09BE}"/>
              </a:ext>
            </a:extLst>
          </p:cNvPr>
          <p:cNvSpPr>
            <a:spLocks noGrp="1"/>
          </p:cNvSpPr>
          <p:nvPr>
            <p:ph type="ctrTitle"/>
          </p:nvPr>
        </p:nvSpPr>
        <p:spPr>
          <a:xfrm>
            <a:off x="1301262" y="590062"/>
            <a:ext cx="5517822" cy="2838938"/>
          </a:xfrm>
        </p:spPr>
        <p:txBody>
          <a:bodyPr>
            <a:normAutofit/>
          </a:bodyPr>
          <a:lstStyle/>
          <a:p>
            <a:pPr algn="l"/>
            <a:r>
              <a:rPr lang="el-GR" sz="5600" dirty="0" smtClean="0">
                <a:solidFill>
                  <a:srgbClr val="FFFFFF"/>
                </a:solidFill>
              </a:rPr>
              <a:t>Βασική Χρήση Υπολογιστών</a:t>
            </a:r>
            <a:endParaRPr lang="es-ES" sz="5600" dirty="0">
              <a:solidFill>
                <a:srgbClr val="FFFFFF"/>
              </a:solidFill>
            </a:endParaRPr>
          </a:p>
        </p:txBody>
      </p:sp>
      <p:sp>
        <p:nvSpPr>
          <p:cNvPr id="3" name="Subtítulo 2">
            <a:extLst>
              <a:ext uri="{FF2B5EF4-FFF2-40B4-BE49-F238E27FC236}">
                <a16:creationId xmlns:a16="http://schemas.microsoft.com/office/drawing/2014/main" id="{4F67A68C-B9CC-1C9B-5587-42C3F3FBA826}"/>
              </a:ext>
            </a:extLst>
          </p:cNvPr>
          <p:cNvSpPr>
            <a:spLocks noGrp="1"/>
          </p:cNvSpPr>
          <p:nvPr>
            <p:ph type="subTitle" idx="1"/>
          </p:nvPr>
        </p:nvSpPr>
        <p:spPr>
          <a:xfrm>
            <a:off x="5642044" y="4698614"/>
            <a:ext cx="5088650" cy="1198120"/>
          </a:xfrm>
        </p:spPr>
        <p:txBody>
          <a:bodyPr>
            <a:normAutofit/>
          </a:bodyPr>
          <a:lstStyle/>
          <a:p>
            <a:pPr algn="r"/>
            <a:r>
              <a:rPr lang="el-GR" sz="2000" dirty="0" smtClean="0">
                <a:solidFill>
                  <a:srgbClr val="FFFFFF"/>
                </a:solidFill>
              </a:rPr>
              <a:t>Ενότητα</a:t>
            </a:r>
            <a:r>
              <a:rPr lang="es-ES" sz="2000" dirty="0" smtClean="0">
                <a:solidFill>
                  <a:srgbClr val="FFFFFF"/>
                </a:solidFill>
              </a:rPr>
              <a:t> </a:t>
            </a:r>
            <a:r>
              <a:rPr lang="es-ES" sz="2000" dirty="0">
                <a:solidFill>
                  <a:srgbClr val="FFFFFF"/>
                </a:solidFill>
              </a:rPr>
              <a:t>4: </a:t>
            </a:r>
            <a:r>
              <a:rPr lang="el-GR" sz="2000" dirty="0" smtClean="0">
                <a:solidFill>
                  <a:srgbClr val="FFFFFF"/>
                </a:solidFill>
              </a:rPr>
              <a:t>Παραμετροποίηση των </a:t>
            </a:r>
            <a:r>
              <a:rPr lang="en-US" sz="2000" dirty="0">
                <a:solidFill>
                  <a:srgbClr val="FFFFFF"/>
                </a:solidFill>
              </a:rPr>
              <a:t>Microsoft Windows</a:t>
            </a:r>
            <a:r>
              <a:rPr lang="el-GR" sz="2000" dirty="0" smtClean="0">
                <a:solidFill>
                  <a:srgbClr val="FFFFFF"/>
                </a:solidFill>
              </a:rPr>
              <a:t> </a:t>
            </a:r>
            <a:endParaRPr lang="es-ES" sz="2000"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9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Generic Smart Digital Device Series">
            <a:extLst>
              <a:ext uri="{FF2B5EF4-FFF2-40B4-BE49-F238E27FC236}">
                <a16:creationId xmlns:a16="http://schemas.microsoft.com/office/drawing/2014/main" id="{CEC2CC72-7AD1-481C-87A2-7C58D3F6D859}"/>
              </a:ext>
            </a:extLst>
          </p:cNvPr>
          <p:cNvPicPr>
            <a:picLocks noGrp="1" noChangeAspect="1"/>
          </p:cNvPicPr>
          <p:nvPr>
            <p:ph sz="half" idx="1"/>
          </p:nvPr>
        </p:nvPicPr>
        <p:blipFill>
          <a:blip r:embed="rId3"/>
          <a:srcRect l="2143" r="12377"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001D8B6-A947-8CAF-70BB-9B59EC3A99D9}"/>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l-GR" sz="4000" dirty="0"/>
              <a:t>Ρυθμίσεις οθόνης</a:t>
            </a:r>
            <a:endParaRPr lang="en-US" sz="4000" b="1" dirty="0"/>
          </a:p>
        </p:txBody>
      </p:sp>
      <p:sp>
        <p:nvSpPr>
          <p:cNvPr id="4" name="Marcador de contenido 3">
            <a:extLst>
              <a:ext uri="{FF2B5EF4-FFF2-40B4-BE49-F238E27FC236}">
                <a16:creationId xmlns:a16="http://schemas.microsoft.com/office/drawing/2014/main" id="{4D0EBF63-C09F-99F3-FC6A-917171F93658}"/>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l-GR" sz="1400" b="1" dirty="0" smtClean="0"/>
              <a:t>Ανάλυση οθόνης</a:t>
            </a:r>
          </a:p>
          <a:p>
            <a:pPr marL="0" indent="0">
              <a:spcBef>
                <a:spcPts val="2500"/>
              </a:spcBef>
              <a:buNone/>
            </a:pPr>
            <a:r>
              <a:rPr lang="el-GR" sz="1400" dirty="0"/>
              <a:t>Η ανάλυση της οθόνης καθορίζει τον αριθμό των </a:t>
            </a:r>
            <a:r>
              <a:rPr lang="el-GR" sz="1400" dirty="0" err="1" smtClean="0"/>
              <a:t>εικονοστοιχείων</a:t>
            </a:r>
            <a:r>
              <a:rPr lang="el-GR" sz="1400" dirty="0" smtClean="0"/>
              <a:t> (</a:t>
            </a:r>
            <a:r>
              <a:rPr lang="en-US" sz="1400" dirty="0" smtClean="0"/>
              <a:t>pixels</a:t>
            </a:r>
            <a:r>
              <a:rPr lang="el-GR" sz="1400" dirty="0" smtClean="0"/>
              <a:t>) </a:t>
            </a:r>
            <a:r>
              <a:rPr lang="el-GR" sz="1400" dirty="0"/>
              <a:t>που εμφανίζονται στην οθόνη σας, επηρεάζοντας την ευκρίνεια </a:t>
            </a:r>
            <a:r>
              <a:rPr lang="el-GR" sz="1400" dirty="0" smtClean="0"/>
              <a:t>των </a:t>
            </a:r>
            <a:r>
              <a:rPr lang="el-GR" sz="1400" dirty="0"/>
              <a:t>εικόνων και του κειμένου. Τα Windows σάς επιτρέπουν να προσαρμόσετε την ανάλυση της οθόνης σας ώστε να ταιριάζει στις προτιμήσεις σας και στις δυνατότητες της οθόνης </a:t>
            </a:r>
            <a:r>
              <a:rPr lang="el-GR" sz="1400" dirty="0" smtClean="0"/>
              <a:t>σας</a:t>
            </a:r>
            <a:r>
              <a:rPr lang="en-US" sz="1400" dirty="0" smtClean="0"/>
              <a:t>.</a:t>
            </a:r>
            <a:endParaRPr lang="el-GR" sz="1400" dirty="0" smtClean="0"/>
          </a:p>
          <a:p>
            <a:pPr marL="0" indent="0">
              <a:spcBef>
                <a:spcPts val="2500"/>
              </a:spcBef>
              <a:buNone/>
            </a:pPr>
            <a:r>
              <a:rPr lang="el-GR" sz="1400" b="1" dirty="0" smtClean="0"/>
              <a:t>Ρυθμίσεις κλίμακας</a:t>
            </a:r>
            <a:endParaRPr lang="en-US" sz="1400" b="1" dirty="0" smtClean="0"/>
          </a:p>
          <a:p>
            <a:pPr marL="0" lvl="1" indent="0">
              <a:buNone/>
            </a:pPr>
            <a:r>
              <a:rPr lang="el-GR" sz="1400" dirty="0" smtClean="0"/>
              <a:t>Με τις ρυθμίσεις κλίμακας μπορείτε να </a:t>
            </a:r>
            <a:r>
              <a:rPr lang="el-GR" sz="1400" dirty="0"/>
              <a:t>προσαρμόσετε το μέγεθος του κειμένου, των εφαρμογών και άλλων στοιχείων στην οθόνη σας, καθιστώντας τα πιο εύκολα στην ανάγνωση και τη χρήση τους</a:t>
            </a:r>
            <a:r>
              <a:rPr lang="el-GR" sz="1400" dirty="0" smtClean="0"/>
              <a:t>.</a:t>
            </a:r>
          </a:p>
          <a:p>
            <a:pPr marL="0" lvl="1" indent="0">
              <a:buNone/>
            </a:pPr>
            <a:endParaRPr lang="el-GR" sz="1400" b="1" dirty="0"/>
          </a:p>
          <a:p>
            <a:pPr marL="0" lvl="1" indent="0">
              <a:buNone/>
            </a:pPr>
            <a:r>
              <a:rPr lang="el-GR" sz="1400" b="1" dirty="0" smtClean="0"/>
              <a:t>Προσανατολισμός</a:t>
            </a:r>
            <a:endParaRPr lang="en-US" sz="1400" b="1" dirty="0" smtClean="0"/>
          </a:p>
          <a:p>
            <a:pPr marL="0" lvl="1" indent="0">
              <a:buNone/>
            </a:pPr>
            <a:r>
              <a:rPr lang="el-GR" sz="1400" dirty="0"/>
              <a:t>Ο προσανατολισμός </a:t>
            </a:r>
            <a:r>
              <a:rPr lang="el-GR" sz="1400" dirty="0" smtClean="0"/>
              <a:t>οθόνης καθορίζει </a:t>
            </a:r>
            <a:r>
              <a:rPr lang="el-GR" sz="1400" dirty="0"/>
              <a:t>την ευθυγράμμιση της οθόνης σας, είτε σε κατακόρυφη είτε σε οριζόντια λειτουργία. Τα Windows σάς επιτρέπουν να προσαρμόσετε τις ρυθμίσεις προσανατολισμού ώστε να ταιριάζουν στις προτιμήσεις σας και στις δυνατότητες της οθόνης σας.</a:t>
            </a:r>
            <a:endParaRPr lang="es-ES" sz="1400" dirty="0"/>
          </a:p>
        </p:txBody>
      </p:sp>
    </p:spTree>
    <p:extLst>
      <p:ext uri="{BB962C8B-B14F-4D97-AF65-F5344CB8AC3E}">
        <p14:creationId xmlns:p14="http://schemas.microsoft.com/office/powerpoint/2010/main" val="2633032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Home office">
            <a:extLst>
              <a:ext uri="{FF2B5EF4-FFF2-40B4-BE49-F238E27FC236}">
                <a16:creationId xmlns:a16="http://schemas.microsoft.com/office/drawing/2014/main" id="{A9697D93-58F8-407A-A965-4530F186788F}"/>
              </a:ext>
            </a:extLst>
          </p:cNvPr>
          <p:cNvPicPr>
            <a:picLocks noGrp="1" noChangeAspect="1"/>
          </p:cNvPicPr>
          <p:nvPr>
            <p:ph sz="half" idx="1"/>
          </p:nvPr>
        </p:nvPicPr>
        <p:blipFill>
          <a:blip r:embed="rId3"/>
          <a:srcRect l="21675" r="2325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452943B-C3FF-BA82-5842-15C8402AFCA1}"/>
              </a:ext>
            </a:extLst>
          </p:cNvPr>
          <p:cNvSpPr>
            <a:spLocks noGrp="1"/>
          </p:cNvSpPr>
          <p:nvPr>
            <p:ph type="title"/>
          </p:nvPr>
        </p:nvSpPr>
        <p:spPr>
          <a:xfrm>
            <a:off x="4752622" y="539378"/>
            <a:ext cx="6802559" cy="1097280"/>
          </a:xfrm>
        </p:spPr>
        <p:txBody>
          <a:bodyPr vert="horz" lIns="91440" tIns="45720" rIns="91440" bIns="45720" rtlCol="0" anchor="t">
            <a:normAutofit fontScale="90000"/>
          </a:bodyPr>
          <a:lstStyle/>
          <a:p>
            <a:pPr>
              <a:lnSpc>
                <a:spcPct val="100000"/>
              </a:lnSpc>
            </a:pPr>
            <a:r>
              <a:rPr lang="el-GR" sz="4000" b="1" dirty="0" smtClean="0"/>
              <a:t>Ρυθμίσεις λειτουργίας κι αναστολ</a:t>
            </a:r>
            <a:r>
              <a:rPr lang="el-GR" sz="4000" b="1" dirty="0" smtClean="0"/>
              <a:t>ής λειτουργίας </a:t>
            </a:r>
            <a:endParaRPr lang="en-US" sz="4000" b="1" dirty="0"/>
          </a:p>
        </p:txBody>
      </p:sp>
      <p:sp>
        <p:nvSpPr>
          <p:cNvPr id="4" name="Marcador de contenido 3">
            <a:extLst>
              <a:ext uri="{FF2B5EF4-FFF2-40B4-BE49-F238E27FC236}">
                <a16:creationId xmlns:a16="http://schemas.microsoft.com/office/drawing/2014/main" id="{125E14E0-4B43-F585-42C4-620CEFBF1C43}"/>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GR" sz="1400" b="1" dirty="0" smtClean="0"/>
              <a:t>Αναστολή λειτουργίας οθόνης</a:t>
            </a:r>
            <a:r>
              <a:rPr lang="el-GR" sz="1400" dirty="0"/>
              <a:t/>
            </a:r>
            <a:br>
              <a:rPr lang="el-GR" sz="1400" dirty="0"/>
            </a:br>
            <a:r>
              <a:rPr lang="el-GR" sz="1400" dirty="0" smtClean="0"/>
              <a:t>Οι </a:t>
            </a:r>
            <a:r>
              <a:rPr lang="el-GR" sz="1400" dirty="0"/>
              <a:t>ρυθμίσεις </a:t>
            </a:r>
            <a:r>
              <a:rPr lang="el-GR" sz="1400" dirty="0" smtClean="0"/>
              <a:t>λειτουργίας </a:t>
            </a:r>
            <a:r>
              <a:rPr lang="el-GR" sz="1400" dirty="0"/>
              <a:t>των Windows σάς επιτρέπουν να </a:t>
            </a:r>
            <a:r>
              <a:rPr lang="el-GR" sz="1400" dirty="0" smtClean="0"/>
              <a:t>ορίσετε </a:t>
            </a:r>
            <a:r>
              <a:rPr lang="el-GR" sz="1400" dirty="0"/>
              <a:t>το χρονικό όριο </a:t>
            </a:r>
            <a:r>
              <a:rPr lang="el-GR" sz="1400" dirty="0" err="1" smtClean="0"/>
              <a:t>μετα</a:t>
            </a:r>
            <a:r>
              <a:rPr lang="el-GR" sz="1400" dirty="0" smtClean="0"/>
              <a:t> το πέρας του οποίου η οθόνη θα απενεργοποιείται. </a:t>
            </a:r>
            <a:r>
              <a:rPr lang="el-GR" sz="1400" dirty="0"/>
              <a:t>Αυτό βοηθά στη </a:t>
            </a:r>
            <a:r>
              <a:rPr lang="el-GR" sz="1400" dirty="0" smtClean="0"/>
              <a:t>μείωση </a:t>
            </a:r>
            <a:r>
              <a:rPr lang="el-GR" sz="1400" dirty="0"/>
              <a:t>της κατανάλωσης ενέργειας και μπορεί να παρατείνει τη διάρκεια ζωής της συσκευής σας</a:t>
            </a:r>
            <a:r>
              <a:rPr lang="el-GR" sz="1400" dirty="0" smtClean="0"/>
              <a:t>.</a:t>
            </a:r>
          </a:p>
          <a:p>
            <a:pPr marL="0" indent="0">
              <a:spcBef>
                <a:spcPts val="2500"/>
              </a:spcBef>
              <a:buNone/>
            </a:pPr>
            <a:r>
              <a:rPr lang="el-GR" sz="1400" b="1" dirty="0" smtClean="0"/>
              <a:t>Διαχείριση </a:t>
            </a:r>
            <a:r>
              <a:rPr lang="el-GR" sz="1400" b="1" dirty="0"/>
              <a:t>ρυθμίσεων </a:t>
            </a:r>
            <a:r>
              <a:rPr lang="el-GR" sz="1400" b="1" dirty="0" smtClean="0"/>
              <a:t>μπαταρίας</a:t>
            </a:r>
            <a:endParaRPr lang="en-US" sz="1400" b="1" dirty="0"/>
          </a:p>
          <a:p>
            <a:pPr marL="0" lvl="1" indent="0">
              <a:buNone/>
            </a:pPr>
            <a:r>
              <a:rPr lang="el-GR" sz="1400" dirty="0"/>
              <a:t>Οι ρυθμίσεις </a:t>
            </a:r>
            <a:r>
              <a:rPr lang="el-GR" sz="1400" dirty="0" smtClean="0"/>
              <a:t>λειτουργίας κι αναστολής λειτουργίας των </a:t>
            </a:r>
            <a:r>
              <a:rPr lang="el-GR" sz="1400" dirty="0"/>
              <a:t>Windows σάς επιτρέπουν να διαχειρίζεστε τις ρυθμίσεις μπαταρίας, συμπεριλαμβανομένης της λειτουργίας εξοικονόμησης </a:t>
            </a:r>
            <a:r>
              <a:rPr lang="el-GR" sz="1400" dirty="0" smtClean="0"/>
              <a:t>μπαταρίας και τη χρήση </a:t>
            </a:r>
            <a:r>
              <a:rPr lang="el-GR" sz="1400" dirty="0"/>
              <a:t>μπαταρίας ανά </a:t>
            </a:r>
            <a:r>
              <a:rPr lang="el-GR" sz="1400" dirty="0" smtClean="0"/>
              <a:t>εφαρμογή. </a:t>
            </a:r>
            <a:r>
              <a:rPr lang="el-GR" sz="1400" dirty="0"/>
              <a:t>Αυτό μπορεί να σας βοηθήσει να </a:t>
            </a:r>
            <a:r>
              <a:rPr lang="el-GR" sz="1400" dirty="0" smtClean="0"/>
              <a:t>αυξήσετε </a:t>
            </a:r>
            <a:r>
              <a:rPr lang="el-GR" sz="1400" dirty="0"/>
              <a:t>τη διάρκεια ζωής και την απόδοση της μπαταρίας της συσκευής σας.</a:t>
            </a:r>
            <a:endParaRPr lang="es-ES" sz="1400" dirty="0"/>
          </a:p>
        </p:txBody>
      </p:sp>
    </p:spTree>
    <p:extLst>
      <p:ext uri="{BB962C8B-B14F-4D97-AF65-F5344CB8AC3E}">
        <p14:creationId xmlns:p14="http://schemas.microsoft.com/office/powerpoint/2010/main" val="3268205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nternet messages digital concept icon on binary data code background">
            <a:extLst>
              <a:ext uri="{FF2B5EF4-FFF2-40B4-BE49-F238E27FC236}">
                <a16:creationId xmlns:a16="http://schemas.microsoft.com/office/drawing/2014/main" id="{AF0438D1-25EA-4364-A54D-DBB42438B6D0}"/>
              </a:ext>
            </a:extLst>
          </p:cNvPr>
          <p:cNvPicPr>
            <a:picLocks noGrp="1" noChangeAspect="1"/>
          </p:cNvPicPr>
          <p:nvPr>
            <p:ph sz="half" idx="1"/>
          </p:nvPr>
        </p:nvPicPr>
        <p:blipFill>
          <a:blip r:embed="rId3"/>
          <a:srcRect l="1479" r="5256"/>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65BDF122-FD09-C507-1D2D-8317A51092D3}"/>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100000"/>
              </a:lnSpc>
            </a:pPr>
            <a:r>
              <a:rPr lang="en-US" sz="3600" b="1"/>
              <a:t>Conclusion</a:t>
            </a:r>
          </a:p>
        </p:txBody>
      </p:sp>
      <p:sp>
        <p:nvSpPr>
          <p:cNvPr id="4" name="Marcador de contenido 3">
            <a:extLst>
              <a:ext uri="{FF2B5EF4-FFF2-40B4-BE49-F238E27FC236}">
                <a16:creationId xmlns:a16="http://schemas.microsoft.com/office/drawing/2014/main" id="{A37424BE-6FD6-FE0F-E1F8-5644BE0208AD}"/>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l-GR" sz="1400" dirty="0"/>
              <a:t>Η </a:t>
            </a:r>
            <a:r>
              <a:rPr lang="el-GR" sz="1400" dirty="0" smtClean="0"/>
              <a:t>παραμετροποίηση </a:t>
            </a:r>
            <a:r>
              <a:rPr lang="el-GR" sz="1400" dirty="0"/>
              <a:t>των Windows μπορεί να σας βοηθήσει να κάνετε τη συσκευή σας πιο προσωπική και να σας επιτρέψει να εργάζεστε πιο αποτελεσματικά. Σε αυτήν την παρουσίαση, διερευνήσαμε τα βασικά στοιχεία της </a:t>
            </a:r>
            <a:r>
              <a:rPr lang="el-GR" sz="1400" dirty="0" smtClean="0"/>
              <a:t>παραμετροποίησης </a:t>
            </a:r>
            <a:r>
              <a:rPr lang="el-GR" sz="1400" dirty="0"/>
              <a:t>της επιφάνειας εργασίας, της εξατομίκευσης και των ρυθμίσεων συστήματος. </a:t>
            </a:r>
            <a:endParaRPr lang="es-ES" sz="1400" dirty="0"/>
          </a:p>
        </p:txBody>
      </p:sp>
    </p:spTree>
    <p:extLst>
      <p:ext uri="{BB962C8B-B14F-4D97-AF65-F5344CB8AC3E}">
        <p14:creationId xmlns:p14="http://schemas.microsoft.com/office/powerpoint/2010/main" val="1006061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Generic color swatch book with computer and components">
            <a:extLst>
              <a:ext uri="{FF2B5EF4-FFF2-40B4-BE49-F238E27FC236}">
                <a16:creationId xmlns:a16="http://schemas.microsoft.com/office/drawing/2014/main" id="{86ABCBA3-A99F-4D10-8032-6BB12827963A}"/>
              </a:ext>
            </a:extLst>
          </p:cNvPr>
          <p:cNvPicPr>
            <a:picLocks noGrp="1" noChangeAspect="1"/>
          </p:cNvPicPr>
          <p:nvPr>
            <p:ph sz="half" idx="1"/>
          </p:nvPr>
        </p:nvPicPr>
        <p:blipFill>
          <a:blip r:embed="rId3"/>
          <a:srcRect r="44934"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66A9E71-C759-51A3-4B0D-6A05157191E9}"/>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pPr>
              <a:lnSpc>
                <a:spcPct val="100000"/>
              </a:lnSpc>
            </a:pPr>
            <a:r>
              <a:rPr lang="en-US" sz="4000" b="1" dirty="0"/>
              <a:t>Presentation Overview</a:t>
            </a:r>
          </a:p>
        </p:txBody>
      </p:sp>
      <p:sp>
        <p:nvSpPr>
          <p:cNvPr id="4" name="Marcador de contenido 3">
            <a:extLst>
              <a:ext uri="{FF2B5EF4-FFF2-40B4-BE49-F238E27FC236}">
                <a16:creationId xmlns:a16="http://schemas.microsoft.com/office/drawing/2014/main" id="{D2DAF5ED-7FD4-AE10-7C7D-F0095CF64877}"/>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1840090"/>
            <a:ext cx="6501810" cy="4457832"/>
          </a:xfrm>
        </p:spPr>
        <p:txBody>
          <a:bodyPr>
            <a:normAutofit/>
          </a:bodyPr>
          <a:lstStyle/>
          <a:p>
            <a:pPr marL="0" indent="0">
              <a:spcBef>
                <a:spcPts val="2500"/>
              </a:spcBef>
              <a:buNone/>
            </a:pPr>
            <a:r>
              <a:rPr lang="el-GR" sz="1400" b="1" dirty="0" smtClean="0"/>
              <a:t>Παραμετροποίηση </a:t>
            </a:r>
            <a:r>
              <a:rPr lang="el-GR" sz="1400" b="1" dirty="0"/>
              <a:t>της επιφάνειας </a:t>
            </a:r>
            <a:r>
              <a:rPr lang="el-GR" sz="1400" b="1" dirty="0" err="1" smtClean="0"/>
              <a:t>εργασίας</a:t>
            </a:r>
            <a:r>
              <a:rPr lang="el-GR" sz="1400" dirty="0" err="1" smtClean="0"/>
              <a:t>Η</a:t>
            </a:r>
            <a:r>
              <a:rPr lang="el-GR" sz="1400" dirty="0" smtClean="0"/>
              <a:t> παραμετροποίηση </a:t>
            </a:r>
            <a:r>
              <a:rPr lang="el-GR" sz="1400" dirty="0"/>
              <a:t>της επιφάνειας εργασίας είναι απαραίτητη για την εξατομίκευση του υπολογιστή σας. </a:t>
            </a:r>
            <a:r>
              <a:rPr lang="el-GR" sz="1400" dirty="0" smtClean="0"/>
              <a:t>Για να προσαρμόσουμε δηλαδή των υπολογιστή μας σύμφωνα με τις προτιμήσεις μας. Αυτό </a:t>
            </a:r>
            <a:r>
              <a:rPr lang="el-GR" sz="1400" dirty="0"/>
              <a:t>περιλαμβάνει την </a:t>
            </a:r>
            <a:r>
              <a:rPr lang="el-GR" sz="1400" u="sng" dirty="0"/>
              <a:t>αλλαγή του φόν</a:t>
            </a:r>
            <a:r>
              <a:rPr lang="el-GR" sz="1400" dirty="0"/>
              <a:t>του και την </a:t>
            </a:r>
            <a:r>
              <a:rPr lang="el-GR" sz="1400" u="sng" dirty="0"/>
              <a:t>προσαρμογή της γραμμής εργασιών </a:t>
            </a:r>
            <a:r>
              <a:rPr lang="el-GR" sz="1400" dirty="0"/>
              <a:t>για να γίνει πιο φιλική προς το χρήστη</a:t>
            </a:r>
            <a:r>
              <a:rPr lang="el-GR" sz="1400" dirty="0" smtClean="0"/>
              <a:t>.</a:t>
            </a:r>
          </a:p>
          <a:p>
            <a:pPr marL="0" indent="0">
              <a:spcBef>
                <a:spcPts val="2500"/>
              </a:spcBef>
              <a:buNone/>
            </a:pPr>
            <a:r>
              <a:rPr lang="el-GR" sz="1400" b="1" dirty="0" smtClean="0"/>
              <a:t>Εξατομίκευση</a:t>
            </a:r>
            <a:endParaRPr lang="en-US" sz="1400" b="1" dirty="0" smtClean="0"/>
          </a:p>
          <a:p>
            <a:pPr marL="0" lvl="1" indent="0">
              <a:buNone/>
            </a:pPr>
            <a:r>
              <a:rPr lang="el-GR" sz="1400" dirty="0"/>
              <a:t>Η εξατομίκευση περιλαμβάνει </a:t>
            </a:r>
            <a:r>
              <a:rPr lang="el-GR" sz="1400" dirty="0" smtClean="0"/>
              <a:t>την αλλαγή θέματος</a:t>
            </a:r>
            <a:r>
              <a:rPr lang="en-US" sz="1400" dirty="0" smtClean="0"/>
              <a:t> </a:t>
            </a:r>
            <a:r>
              <a:rPr lang="el-GR" sz="1400" dirty="0" smtClean="0"/>
              <a:t>(</a:t>
            </a:r>
            <a:r>
              <a:rPr lang="en-US" sz="1400" dirty="0" smtClean="0"/>
              <a:t>theme</a:t>
            </a:r>
            <a:r>
              <a:rPr lang="el-GR" sz="1400" dirty="0" smtClean="0"/>
              <a:t>) των </a:t>
            </a:r>
            <a:r>
              <a:rPr lang="en-US" sz="1400" dirty="0" smtClean="0"/>
              <a:t>Windows </a:t>
            </a:r>
            <a:r>
              <a:rPr lang="el-GR" sz="1400" dirty="0" smtClean="0"/>
              <a:t>και των ρυθμίσεων προστασίας οθόνης. </a:t>
            </a:r>
            <a:r>
              <a:rPr lang="el-GR" sz="1400" dirty="0"/>
              <a:t>Αυτό βοηθά στη δημιουργία μιας μοναδικής εμπειρίας για κάθε χρήστη</a:t>
            </a:r>
            <a:r>
              <a:rPr lang="el-GR" sz="1400" dirty="0" smtClean="0"/>
              <a:t>.</a:t>
            </a:r>
            <a:endParaRPr lang="en-US" sz="1400" dirty="0" smtClean="0"/>
          </a:p>
          <a:p>
            <a:pPr marL="0" indent="0">
              <a:spcBef>
                <a:spcPts val="2500"/>
              </a:spcBef>
              <a:buNone/>
            </a:pPr>
            <a:r>
              <a:rPr lang="el-GR" sz="1400" b="1" dirty="0" smtClean="0"/>
              <a:t>Ρυθμίσεις Συστήματος</a:t>
            </a:r>
            <a:endParaRPr lang="en-US" sz="1400" b="1" dirty="0" smtClean="0"/>
          </a:p>
          <a:p>
            <a:pPr marL="0" lvl="1" indent="0">
              <a:buNone/>
            </a:pPr>
            <a:r>
              <a:rPr lang="el-GR" sz="1400" dirty="0"/>
              <a:t>Οι ρυθμίσεις συστήματος είναι σημαντικές για τη βελτιστοποίηση της απόδοσης του υπολογιστή σας. </a:t>
            </a:r>
            <a:r>
              <a:rPr lang="el-GR" sz="1400" dirty="0" smtClean="0"/>
              <a:t>Σε αυτή την ενότητα θα δούμε </a:t>
            </a:r>
            <a:r>
              <a:rPr lang="el-GR" sz="1400" dirty="0"/>
              <a:t>τις </a:t>
            </a:r>
            <a:r>
              <a:rPr lang="el-GR" sz="1400" u="sng" dirty="0"/>
              <a:t>ρυθμίσεις οθόνης</a:t>
            </a:r>
            <a:r>
              <a:rPr lang="el-GR" sz="1400" dirty="0"/>
              <a:t>, τις ρυθμίσεις </a:t>
            </a:r>
            <a:r>
              <a:rPr lang="el-GR" sz="1400" dirty="0" smtClean="0"/>
              <a:t>ενέργειας και </a:t>
            </a:r>
            <a:r>
              <a:rPr lang="el-GR" sz="1400" dirty="0"/>
              <a:t>πολλά άλλα.</a:t>
            </a:r>
            <a:endParaRPr lang="es-ES" sz="1400" dirty="0"/>
          </a:p>
        </p:txBody>
      </p:sp>
    </p:spTree>
    <p:extLst>
      <p:ext uri="{BB962C8B-B14F-4D97-AF65-F5344CB8AC3E}">
        <p14:creationId xmlns:p14="http://schemas.microsoft.com/office/powerpoint/2010/main" val="4294944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digital letters ebook alphabet reading file on screen">
            <a:extLst>
              <a:ext uri="{FF2B5EF4-FFF2-40B4-BE49-F238E27FC236}">
                <a16:creationId xmlns:a16="http://schemas.microsoft.com/office/drawing/2014/main" id="{7F0F9079-648D-4B77-A159-CB2F5EA3858F}"/>
              </a:ext>
            </a:extLst>
          </p:cNvPr>
          <p:cNvPicPr>
            <a:picLocks noGrp="1" noChangeAspect="1"/>
          </p:cNvPicPr>
          <p:nvPr>
            <p:ph sz="half" idx="1"/>
          </p:nvPr>
        </p:nvPicPr>
        <p:blipFill>
          <a:blip r:embed="rId3"/>
          <a:srcRect l="4895" r="4869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5613DE5-DA67-20A4-45FF-5F761CE971C0}"/>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pPr>
              <a:lnSpc>
                <a:spcPct val="100000"/>
              </a:lnSpc>
            </a:pPr>
            <a:r>
              <a:rPr lang="el-GR" sz="4000" dirty="0"/>
              <a:t>Προσαρμογή επιφάνειας εργασίας</a:t>
            </a:r>
            <a:endParaRPr lang="en-US" sz="4000" b="1" dirty="0"/>
          </a:p>
        </p:txBody>
      </p:sp>
      <p:sp>
        <p:nvSpPr>
          <p:cNvPr id="4" name="Marcador de contenido 3">
            <a:extLst>
              <a:ext uri="{FF2B5EF4-FFF2-40B4-BE49-F238E27FC236}">
                <a16:creationId xmlns:a16="http://schemas.microsoft.com/office/drawing/2014/main" id="{F6EDB6C5-6D21-AEDE-BBC3-406BD0C317F6}"/>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199" y="2176036"/>
            <a:ext cx="6891867" cy="4586008"/>
          </a:xfrm>
        </p:spPr>
        <p:txBody>
          <a:bodyPr>
            <a:normAutofit/>
          </a:bodyPr>
          <a:lstStyle/>
          <a:p>
            <a:pPr marL="0" indent="0">
              <a:spcBef>
                <a:spcPts val="2500"/>
              </a:spcBef>
              <a:buNone/>
            </a:pPr>
            <a:r>
              <a:rPr lang="el-GR" sz="1400" b="1" dirty="0"/>
              <a:t>Αλλαγή φόντου επιφάνειας </a:t>
            </a:r>
            <a:r>
              <a:rPr lang="el-GR" sz="1400" b="1" dirty="0" smtClean="0"/>
              <a:t>εργασίας</a:t>
            </a:r>
            <a:br>
              <a:rPr lang="el-GR" sz="1400" b="1" dirty="0" smtClean="0"/>
            </a:br>
            <a:r>
              <a:rPr lang="el-GR" sz="1400" b="1" dirty="0" smtClean="0"/>
              <a:t/>
            </a:r>
            <a:br>
              <a:rPr lang="el-GR" sz="1400" b="1" dirty="0" smtClean="0"/>
            </a:br>
            <a:r>
              <a:rPr lang="el-GR" sz="1400" dirty="0" smtClean="0"/>
              <a:t>Η </a:t>
            </a:r>
            <a:r>
              <a:rPr lang="el-GR" sz="1400" dirty="0"/>
              <a:t>αλλαγή του φόντου της επιφάνειας εργασίας είναι εύκολη και ένας πολύ καλός τρόπος για να </a:t>
            </a:r>
            <a:r>
              <a:rPr lang="el-GR" sz="1400" dirty="0" smtClean="0"/>
              <a:t>αλλάξετε την εμφάνιση του υπολογιστή σας σύμφωνα με τις προτιμήσεις σας. </a:t>
            </a:r>
            <a:r>
              <a:rPr lang="el-GR" sz="1400" dirty="0"/>
              <a:t>Μπορείτε να επιλέξετε από μια ποικιλία </a:t>
            </a:r>
            <a:r>
              <a:rPr lang="el-GR" sz="1400" dirty="0" err="1"/>
              <a:t>προεγκατεστημένων</a:t>
            </a:r>
            <a:r>
              <a:rPr lang="el-GR" sz="1400" dirty="0"/>
              <a:t> εικόνων ή να προσθέσετε τις δικές σας</a:t>
            </a:r>
            <a:r>
              <a:rPr lang="el-GR" sz="1400" dirty="0" smtClean="0"/>
              <a:t>.</a:t>
            </a:r>
          </a:p>
          <a:p>
            <a:pPr marL="0" indent="0">
              <a:spcBef>
                <a:spcPts val="2500"/>
              </a:spcBef>
              <a:buNone/>
            </a:pPr>
            <a:r>
              <a:rPr lang="el-GR" sz="1400" b="1" dirty="0"/>
              <a:t>Προσθήκη συντομεύσεων στη γραμμή </a:t>
            </a:r>
            <a:r>
              <a:rPr lang="el-GR" sz="1400" b="1" dirty="0" smtClean="0"/>
              <a:t>εργασιών</a:t>
            </a:r>
            <a:br>
              <a:rPr lang="el-GR" sz="1400" b="1" dirty="0" smtClean="0"/>
            </a:br>
            <a:r>
              <a:rPr lang="el-GR" sz="1400" b="1" dirty="0" smtClean="0"/>
              <a:t/>
            </a:r>
            <a:br>
              <a:rPr lang="el-GR" sz="1400" b="1" dirty="0" smtClean="0"/>
            </a:br>
            <a:r>
              <a:rPr lang="el-GR" sz="1400" dirty="0"/>
              <a:t>Η προσθήκη συντομεύσεων στη γραμμή εργασιών είναι ένας πολύ καλός τρόπος για γρήγορη πρόσβαση στις αγαπημένες σας εφαρμογές. Μπορείτε να προσθέσετε ή να αφαιρέσετε συντομεύσεις και να τις αναδιατάξετε σύμφωνα με τις προτιμήσεις σας</a:t>
            </a:r>
            <a:r>
              <a:rPr lang="el-GR" sz="1400" dirty="0" smtClean="0"/>
              <a:t>.</a:t>
            </a:r>
          </a:p>
          <a:p>
            <a:pPr marL="0" indent="0">
              <a:spcBef>
                <a:spcPts val="2500"/>
              </a:spcBef>
              <a:buNone/>
            </a:pPr>
            <a:r>
              <a:rPr lang="el-GR" sz="1400" b="1" dirty="0" smtClean="0"/>
              <a:t>Παραμετροποίηση της </a:t>
            </a:r>
            <a:r>
              <a:rPr lang="el-GR" sz="1400" b="1" dirty="0"/>
              <a:t>γραμμής </a:t>
            </a:r>
            <a:r>
              <a:rPr lang="el-GR" sz="1400" b="1" dirty="0" smtClean="0"/>
              <a:t>εργασιών</a:t>
            </a:r>
            <a:r>
              <a:rPr lang="el-GR" sz="1400" dirty="0" smtClean="0"/>
              <a:t/>
            </a:r>
            <a:br>
              <a:rPr lang="el-GR" sz="1400" dirty="0" smtClean="0"/>
            </a:br>
            <a:r>
              <a:rPr lang="el-GR" sz="1400" dirty="0" smtClean="0"/>
              <a:t/>
            </a:r>
            <a:br>
              <a:rPr lang="el-GR" sz="1400" dirty="0" smtClean="0"/>
            </a:br>
            <a:r>
              <a:rPr lang="el-GR" sz="1400" dirty="0"/>
              <a:t>Η </a:t>
            </a:r>
            <a:r>
              <a:rPr lang="el-GR" sz="1400" dirty="0" smtClean="0"/>
              <a:t>παραμετροποίηση της </a:t>
            </a:r>
            <a:r>
              <a:rPr lang="el-GR" sz="1400" dirty="0"/>
              <a:t>γραμμής εργασιών μπορεί να βελτιώσει την παραγωγικότητά σας. Μπορείτε να επιλέξετε να αποκρύψετε ή να </a:t>
            </a:r>
            <a:r>
              <a:rPr lang="el-GR" sz="1400" dirty="0" smtClean="0"/>
              <a:t>εμφανίσετε </a:t>
            </a:r>
            <a:r>
              <a:rPr lang="el-GR" sz="1400" dirty="0"/>
              <a:t>εικονίδια </a:t>
            </a:r>
            <a:r>
              <a:rPr lang="el-GR" sz="1400" dirty="0" smtClean="0"/>
              <a:t>στη γραμμή </a:t>
            </a:r>
            <a:r>
              <a:rPr lang="el-GR" sz="1400" dirty="0"/>
              <a:t>εργασιών, να αλλάξετε το </a:t>
            </a:r>
            <a:r>
              <a:rPr lang="el-GR" sz="1400" dirty="0" smtClean="0"/>
              <a:t>χρώμα, ακόμη </a:t>
            </a:r>
            <a:r>
              <a:rPr lang="el-GR" sz="1400" dirty="0"/>
              <a:t>και να αποκρύψετε αυτόματα τη γραμμή εργασιών</a:t>
            </a:r>
            <a:r>
              <a:rPr lang="el-GR" sz="1400" dirty="0" smtClean="0"/>
              <a:t>.</a:t>
            </a:r>
            <a:endParaRPr lang="es-ES" sz="1400" dirty="0"/>
          </a:p>
        </p:txBody>
      </p:sp>
    </p:spTree>
    <p:extLst>
      <p:ext uri="{BB962C8B-B14F-4D97-AF65-F5344CB8AC3E}">
        <p14:creationId xmlns:p14="http://schemas.microsoft.com/office/powerpoint/2010/main" val="1913703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Gear, Engine, Wheel, Machine Part, Steel">
            <a:extLst>
              <a:ext uri="{FF2B5EF4-FFF2-40B4-BE49-F238E27FC236}">
                <a16:creationId xmlns:a16="http://schemas.microsoft.com/office/drawing/2014/main" id="{C55533DF-DFD3-47AC-AF77-64CFE1FEEA33}"/>
              </a:ext>
            </a:extLst>
          </p:cNvPr>
          <p:cNvPicPr>
            <a:picLocks noGrp="1" noChangeAspect="1"/>
          </p:cNvPicPr>
          <p:nvPr>
            <p:ph sz="half" idx="1"/>
          </p:nvPr>
        </p:nvPicPr>
        <p:blipFill>
          <a:blip r:embed="rId3"/>
          <a:srcRect t="5696"/>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15D0B5E-A8BD-521D-13DF-3D3634B64782}"/>
              </a:ext>
            </a:extLst>
          </p:cNvPr>
          <p:cNvSpPr>
            <a:spLocks noGrp="1"/>
          </p:cNvSpPr>
          <p:nvPr>
            <p:ph type="title"/>
          </p:nvPr>
        </p:nvSpPr>
        <p:spPr>
          <a:xfrm>
            <a:off x="8719126" y="979051"/>
            <a:ext cx="2811879" cy="1807048"/>
          </a:xfrm>
        </p:spPr>
        <p:txBody>
          <a:bodyPr vert="horz" lIns="91440" tIns="45720" rIns="91440" bIns="45720" rtlCol="0" anchor="b">
            <a:normAutofit fontScale="90000"/>
          </a:bodyPr>
          <a:lstStyle/>
          <a:p>
            <a:pPr>
              <a:lnSpc>
                <a:spcPct val="100000"/>
              </a:lnSpc>
            </a:pPr>
            <a:r>
              <a:rPr lang="el-GR" sz="3600" dirty="0"/>
              <a:t>Αλλαγή φόντου επιφάνειας εργασίας</a:t>
            </a:r>
            <a:endParaRPr lang="en-US" sz="3600" b="1" dirty="0"/>
          </a:p>
        </p:txBody>
      </p:sp>
      <p:sp>
        <p:nvSpPr>
          <p:cNvPr id="4" name="Marcador de contenido 3">
            <a:extLst>
              <a:ext uri="{FF2B5EF4-FFF2-40B4-BE49-F238E27FC236}">
                <a16:creationId xmlns:a16="http://schemas.microsoft.com/office/drawing/2014/main" id="{BE418591-F201-42EF-E221-5A47A9F65F14}"/>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l-GR" sz="1400" dirty="0"/>
              <a:t>Τα Windows σάς επιτρέπουν να </a:t>
            </a:r>
            <a:r>
              <a:rPr lang="el-GR" sz="1400" dirty="0" smtClean="0"/>
              <a:t>αλλάξετε </a:t>
            </a:r>
            <a:r>
              <a:rPr lang="el-GR" sz="1400" dirty="0"/>
              <a:t>το φόντο της επιφάνειας εργασίας σας χρησιμοποιώντας τις δικές σας </a:t>
            </a:r>
            <a:r>
              <a:rPr lang="el-GR" sz="1400" dirty="0" smtClean="0"/>
              <a:t>εικόνες ή επιλέγοντας </a:t>
            </a:r>
            <a:r>
              <a:rPr lang="el-GR" sz="1400" dirty="0"/>
              <a:t>από </a:t>
            </a:r>
            <a:r>
              <a:rPr lang="el-GR" sz="1400" dirty="0" smtClean="0"/>
              <a:t>τις διαθέσιμες εικόνες </a:t>
            </a:r>
            <a:r>
              <a:rPr lang="el-GR" sz="1400" dirty="0"/>
              <a:t>των </a:t>
            </a:r>
            <a:r>
              <a:rPr lang="el-GR" sz="1400" dirty="0" smtClean="0"/>
              <a:t>Windows.</a:t>
            </a:r>
          </a:p>
          <a:p>
            <a:pPr marL="0" lvl="1" indent="0">
              <a:buNone/>
            </a:pPr>
            <a:r>
              <a:rPr lang="el-GR" sz="1400" dirty="0" smtClean="0"/>
              <a:t>Τέλος, μπορείτε να αλλάξετε και την θέση της εικόνας στην επιφάνεια εργασίας.</a:t>
            </a:r>
          </a:p>
        </p:txBody>
      </p:sp>
    </p:spTree>
    <p:extLst>
      <p:ext uri="{BB962C8B-B14F-4D97-AF65-F5344CB8AC3E}">
        <p14:creationId xmlns:p14="http://schemas.microsoft.com/office/powerpoint/2010/main" val="8697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A0327AF-B77D-6868-602F-3E4D27B695A4}"/>
              </a:ext>
            </a:extLst>
          </p:cNvPr>
          <p:cNvSpPr>
            <a:spLocks noGrp="1"/>
          </p:cNvSpPr>
          <p:nvPr>
            <p:ph type="title"/>
          </p:nvPr>
        </p:nvSpPr>
        <p:spPr>
          <a:xfrm>
            <a:off x="640080" y="1371600"/>
            <a:ext cx="10456898" cy="1097280"/>
          </a:xfrm>
        </p:spPr>
        <p:txBody>
          <a:bodyPr vert="horz" lIns="91440" tIns="45720" rIns="91440" bIns="45720" rtlCol="0" anchor="t">
            <a:normAutofit fontScale="90000"/>
          </a:bodyPr>
          <a:lstStyle/>
          <a:p>
            <a:pPr>
              <a:lnSpc>
                <a:spcPct val="100000"/>
              </a:lnSpc>
            </a:pPr>
            <a:r>
              <a:rPr lang="el-GR" sz="4000" b="1" dirty="0" smtClean="0"/>
              <a:t>Παραμετροποίηση της γραμμής εργασιών </a:t>
            </a:r>
            <a:endParaRPr lang="en-US" sz="4000" b="1" dirty="0"/>
          </a:p>
        </p:txBody>
      </p:sp>
      <p:sp>
        <p:nvSpPr>
          <p:cNvPr id="4" name="Marcador de contenido 3">
            <a:extLst>
              <a:ext uri="{FF2B5EF4-FFF2-40B4-BE49-F238E27FC236}">
                <a16:creationId xmlns:a16="http://schemas.microsoft.com/office/drawing/2014/main" id="{83EE0D92-A313-A476-0BE5-8DC005EC63F3}"/>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158044" y="2402603"/>
            <a:ext cx="7766756" cy="4088508"/>
          </a:xfrm>
        </p:spPr>
        <p:txBody>
          <a:bodyPr>
            <a:normAutofit/>
          </a:bodyPr>
          <a:lstStyle/>
          <a:p>
            <a:pPr marL="0" indent="0">
              <a:spcBef>
                <a:spcPts val="2500"/>
              </a:spcBef>
              <a:buNone/>
            </a:pPr>
            <a:r>
              <a:rPr lang="el-GR" sz="1400" b="1" dirty="0"/>
              <a:t>Καρφίτσωμα και </a:t>
            </a:r>
            <a:r>
              <a:rPr lang="el-GR" sz="1400" b="1" dirty="0" err="1"/>
              <a:t>ξεκαρφίτσωμα</a:t>
            </a:r>
            <a:r>
              <a:rPr lang="el-GR" sz="1400" b="1" dirty="0"/>
              <a:t> </a:t>
            </a:r>
            <a:r>
              <a:rPr lang="el-GR" sz="1400" b="1" dirty="0" smtClean="0"/>
              <a:t>εφαρμογών</a:t>
            </a:r>
            <a:br>
              <a:rPr lang="el-GR" sz="1400" b="1" dirty="0" smtClean="0"/>
            </a:br>
            <a:r>
              <a:rPr lang="el-GR" sz="1400" b="1" dirty="0" smtClean="0"/>
              <a:t/>
            </a:r>
            <a:br>
              <a:rPr lang="el-GR" sz="1400" b="1" dirty="0" smtClean="0"/>
            </a:br>
            <a:r>
              <a:rPr lang="el-GR" sz="1400" dirty="0" smtClean="0"/>
              <a:t>Μπορείτε </a:t>
            </a:r>
            <a:r>
              <a:rPr lang="el-GR" sz="1400" dirty="0"/>
              <a:t>εύκολα να καρφιτσώσετε και να ξεκαρφιτσώσετε εφαρμογές στη γραμμή εργασιών για να προσαρμόσετε την επιφάνεια εργασίας σας. Αυτό σας επιτρέπει να έχετε γρήγορη πρόσβαση στις αγαπημένες σας εφαρμογές χωρίς να χρειάζεται να τις αναζητήσετε</a:t>
            </a:r>
            <a:r>
              <a:rPr lang="el-GR" sz="1400" dirty="0" smtClean="0"/>
              <a:t>.</a:t>
            </a:r>
          </a:p>
          <a:p>
            <a:pPr marL="0" indent="0">
              <a:spcBef>
                <a:spcPts val="2500"/>
              </a:spcBef>
              <a:buNone/>
            </a:pPr>
            <a:r>
              <a:rPr lang="el-GR" sz="1400" b="1" dirty="0"/>
              <a:t>Αναδιάταξη </a:t>
            </a:r>
            <a:r>
              <a:rPr lang="el-GR" sz="1400" b="1" dirty="0" smtClean="0"/>
              <a:t>εικονιδίων</a:t>
            </a:r>
            <a:br>
              <a:rPr lang="el-GR" sz="1400" b="1" dirty="0" smtClean="0"/>
            </a:br>
            <a:r>
              <a:rPr lang="el-GR" sz="1400" b="1" dirty="0" smtClean="0"/>
              <a:t/>
            </a:r>
            <a:br>
              <a:rPr lang="el-GR" sz="1400" b="1" dirty="0" smtClean="0"/>
            </a:br>
            <a:r>
              <a:rPr lang="el-GR" sz="1400" dirty="0" smtClean="0"/>
              <a:t>Μπορείτε </a:t>
            </a:r>
            <a:r>
              <a:rPr lang="el-GR" sz="1400" dirty="0"/>
              <a:t>επίσης να αναδιατάξετε τα εικονίδια στη γραμμή εργασιών ανάλογα με τις ανάγκες σας. Αυτό σας επιτρέπει να οργανώνετε τις εφαρμογές και τις ρυθμίσεις σας με τρόπο που </a:t>
            </a:r>
            <a:r>
              <a:rPr lang="el-GR" sz="1400" dirty="0" smtClean="0"/>
              <a:t>σας βολεύει περισσότερο.</a:t>
            </a:r>
            <a:endParaRPr lang="en-US" sz="1400" dirty="0"/>
          </a:p>
          <a:p>
            <a:pPr marL="0" indent="0">
              <a:spcBef>
                <a:spcPts val="2500"/>
              </a:spcBef>
              <a:buNone/>
            </a:pPr>
            <a:r>
              <a:rPr lang="el-GR" sz="1400" b="1" dirty="0" smtClean="0"/>
              <a:t>Παραμετροποίηση Γραμμής Εργασιών</a:t>
            </a:r>
            <a:endParaRPr lang="en-US" sz="1400" b="1" dirty="0"/>
          </a:p>
          <a:p>
            <a:pPr marL="0" lvl="1" indent="0">
              <a:buNone/>
            </a:pPr>
            <a:r>
              <a:rPr lang="el-GR" sz="1400" dirty="0"/>
              <a:t>Μπορείτε να προσαρμόσετε </a:t>
            </a:r>
            <a:r>
              <a:rPr lang="el-GR" sz="1400" dirty="0" smtClean="0"/>
              <a:t>τη γραμμής </a:t>
            </a:r>
            <a:r>
              <a:rPr lang="el-GR" sz="1400" dirty="0"/>
              <a:t>εργασιών για να προσαρμόσετε την εμφάνιση και τη λειτουργικότητα της </a:t>
            </a:r>
            <a:r>
              <a:rPr lang="el-GR" sz="1400" dirty="0" smtClean="0"/>
              <a:t>σύμφωνα με τις ανάγκες σας. </a:t>
            </a:r>
            <a:r>
              <a:rPr lang="el-GR" sz="1400" dirty="0"/>
              <a:t>Αυτό περιλαμβάνει την αλλαγή της </a:t>
            </a:r>
            <a:r>
              <a:rPr lang="el-GR" sz="1400" dirty="0" smtClean="0"/>
              <a:t>θέσης καθώς και </a:t>
            </a:r>
            <a:r>
              <a:rPr lang="el-GR" sz="1400" dirty="0"/>
              <a:t>του μεγέθους και του χρώματος της γραμμής </a:t>
            </a:r>
            <a:r>
              <a:rPr lang="el-GR" sz="1400" dirty="0" smtClean="0"/>
              <a:t>εργασιών.</a:t>
            </a:r>
            <a:endParaRPr lang="es-ES" sz="1400" dirty="0"/>
          </a:p>
        </p:txBody>
      </p:sp>
      <p:cxnSp>
        <p:nvCxnSpPr>
          <p:cNvPr id="14" name="Straight Connector 13">
            <a:extLst>
              <a:ext uri="{FF2B5EF4-FFF2-40B4-BE49-F238E27FC236}">
                <a16:creationId xmlns:a16="http://schemas.microsoft.com/office/drawing/2014/main" id="{753FE100-D0AB-4AE2-824B-60CFA31EC6A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Marcador de contenido 4" descr="4K Resolution">
            <a:extLst>
              <a:ext uri="{FF2B5EF4-FFF2-40B4-BE49-F238E27FC236}">
                <a16:creationId xmlns:a16="http://schemas.microsoft.com/office/drawing/2014/main" id="{6E6E7CD5-5961-4375-9DDB-EB050499EEFA}"/>
              </a:ext>
            </a:extLst>
          </p:cNvPr>
          <p:cNvPicPr>
            <a:picLocks noGrp="1" noChangeAspect="1"/>
          </p:cNvPicPr>
          <p:nvPr>
            <p:ph sz="half" idx="1"/>
          </p:nvPr>
        </p:nvPicPr>
        <p:blipFill>
          <a:blip r:embed="rId3"/>
          <a:stretch>
            <a:fillRect/>
          </a:stretch>
        </p:blipFill>
        <p:spPr>
          <a:xfrm>
            <a:off x="8043443" y="4176889"/>
            <a:ext cx="3814942" cy="2145904"/>
          </a:xfrm>
          <a:prstGeom prst="rect">
            <a:avLst/>
          </a:prstGeom>
        </p:spPr>
      </p:pic>
    </p:spTree>
    <p:extLst>
      <p:ext uri="{BB962C8B-B14F-4D97-AF65-F5344CB8AC3E}">
        <p14:creationId xmlns:p14="http://schemas.microsoft.com/office/powerpoint/2010/main" val="4159685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Repairing pc...">
            <a:extLst>
              <a:ext uri="{FF2B5EF4-FFF2-40B4-BE49-F238E27FC236}">
                <a16:creationId xmlns:a16="http://schemas.microsoft.com/office/drawing/2014/main" id="{B1F2AC23-AFED-4F4D-8379-7D039FE883B3}"/>
              </a:ext>
            </a:extLst>
          </p:cNvPr>
          <p:cNvPicPr>
            <a:picLocks noGrp="1" noChangeAspect="1"/>
          </p:cNvPicPr>
          <p:nvPr>
            <p:ph sz="half" idx="1"/>
          </p:nvPr>
        </p:nvPicPr>
        <p:blipFill>
          <a:blip r:embed="rId3"/>
          <a:srcRect l="6006" r="30057"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FCB6016-BCD9-C9AB-BE79-EA956A95DF75}"/>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l-GR" sz="4000" dirty="0" smtClean="0"/>
              <a:t>Εξατομίκευση</a:t>
            </a:r>
            <a:endParaRPr lang="en-US" sz="4000" b="1" dirty="0"/>
          </a:p>
        </p:txBody>
      </p:sp>
      <p:sp>
        <p:nvSpPr>
          <p:cNvPr id="4" name="Marcador de contenido 3">
            <a:extLst>
              <a:ext uri="{FF2B5EF4-FFF2-40B4-BE49-F238E27FC236}">
                <a16:creationId xmlns:a16="http://schemas.microsoft.com/office/drawing/2014/main" id="{166B5190-C9B0-A2CC-DBC8-2BDF03096808}"/>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684889" y="2176036"/>
            <a:ext cx="6846121" cy="4586008"/>
          </a:xfrm>
        </p:spPr>
        <p:txBody>
          <a:bodyPr>
            <a:normAutofit/>
          </a:bodyPr>
          <a:lstStyle/>
          <a:p>
            <a:pPr marL="0" indent="0">
              <a:spcBef>
                <a:spcPts val="2500"/>
              </a:spcBef>
              <a:buNone/>
            </a:pPr>
            <a:r>
              <a:rPr lang="el-GR" sz="1400" b="1" dirty="0"/>
              <a:t>Αλλαγή </a:t>
            </a:r>
            <a:r>
              <a:rPr lang="el-GR" sz="1400" b="1" dirty="0" smtClean="0"/>
              <a:t>θέματος (</a:t>
            </a:r>
            <a:r>
              <a:rPr lang="en-US" sz="1400" b="1" dirty="0" smtClean="0"/>
              <a:t>theme</a:t>
            </a:r>
            <a:r>
              <a:rPr lang="el-GR" sz="1400" b="1" dirty="0" smtClean="0"/>
              <a:t>)</a:t>
            </a:r>
          </a:p>
          <a:p>
            <a:pPr marL="0" indent="0">
              <a:spcBef>
                <a:spcPts val="2500"/>
              </a:spcBef>
              <a:buNone/>
            </a:pPr>
            <a:r>
              <a:rPr lang="el-GR" sz="1400" dirty="0"/>
              <a:t>Τα Windows παρέχουν μια σειρά θεμάτων που μπορούν να προσαρμοστούν ανάλογα με τις προτιμήσεις σας. Μπορείτε να αλλάξετε το θέμα, την ταπετσαρία και την προφύλαξη </a:t>
            </a:r>
            <a:r>
              <a:rPr lang="el-GR" sz="1400" dirty="0" smtClean="0"/>
              <a:t>οθόνης</a:t>
            </a:r>
            <a:r>
              <a:rPr lang="en-US" sz="1400" dirty="0" smtClean="0"/>
              <a:t>.</a:t>
            </a:r>
          </a:p>
          <a:p>
            <a:pPr marL="0" indent="0">
              <a:spcBef>
                <a:spcPts val="2500"/>
              </a:spcBef>
              <a:buNone/>
            </a:pPr>
            <a:r>
              <a:rPr lang="el-GR" sz="1400" b="1" dirty="0" smtClean="0"/>
              <a:t>Κλείδωμα οθόνης</a:t>
            </a:r>
            <a:endParaRPr lang="en-US" sz="1400" b="1" dirty="0"/>
          </a:p>
          <a:p>
            <a:pPr marL="0" lvl="1" indent="0">
              <a:buNone/>
            </a:pPr>
            <a:r>
              <a:rPr lang="el-GR" sz="1400" dirty="0" smtClean="0"/>
              <a:t>Στα </a:t>
            </a:r>
            <a:r>
              <a:rPr lang="en-US" sz="1400" dirty="0" smtClean="0"/>
              <a:t>Windows </a:t>
            </a:r>
            <a:r>
              <a:rPr lang="el-GR" sz="1400" dirty="0" smtClean="0"/>
              <a:t>μετά από αν περάσει ένα διάστημα χωρίς χρήση του υπολογιστή, για λόγους προστασίας κλειδώνουν την οθόνη και για να ξεκλειδώσει χρειάζεται ο κωδικός του λογαριασμού σας. Όση ώρα είναι κλειδωμένη η οθόνη, τα </a:t>
            </a:r>
            <a:r>
              <a:rPr lang="en-US" sz="1400" dirty="0" smtClean="0"/>
              <a:t>Windows </a:t>
            </a:r>
            <a:r>
              <a:rPr lang="el-GR" sz="1400" dirty="0" smtClean="0"/>
              <a:t>εμφανίζουν μία εικόνα για φόντο. Μπορούμε να αλλάξουμε αυτή την εικόνα με κάποια της αρεσκείας μας. Μπορούμε επίσης να ορίσουμε τον χρόνο σε λεπτά μετά το πέρας του οποίου θα κλειδώνει η οθόνη</a:t>
            </a:r>
          </a:p>
          <a:p>
            <a:pPr marL="0" lvl="1" indent="0">
              <a:buNone/>
            </a:pPr>
            <a:endParaRPr lang="el-GR" sz="1400" dirty="0" smtClean="0"/>
          </a:p>
          <a:p>
            <a:pPr marL="0" lvl="1" indent="0">
              <a:buNone/>
            </a:pPr>
            <a:r>
              <a:rPr lang="el-GR" sz="1400" b="1" dirty="0" smtClean="0"/>
              <a:t>Αλλαγή χρωμάτων της επιφάνειας εργασίας.</a:t>
            </a:r>
            <a:br>
              <a:rPr lang="el-GR" sz="1400" b="1" dirty="0" smtClean="0"/>
            </a:br>
            <a:r>
              <a:rPr lang="el-GR" sz="1400" dirty="0"/>
              <a:t>Μπορείτε να προσαρμόσετε τα χρώματα και την εμφάνιση των Windows αλλάζοντας το μέγεθος της γραμματοσειράς, την κλίμακα </a:t>
            </a:r>
            <a:r>
              <a:rPr lang="el-GR" sz="1400" dirty="0" smtClean="0"/>
              <a:t>αλλά και το χρώμα έμφασης.</a:t>
            </a:r>
            <a:endParaRPr lang="es-ES" sz="1400" dirty="0"/>
          </a:p>
        </p:txBody>
      </p:sp>
    </p:spTree>
    <p:extLst>
      <p:ext uri="{BB962C8B-B14F-4D97-AF65-F5344CB8AC3E}">
        <p14:creationId xmlns:p14="http://schemas.microsoft.com/office/powerpoint/2010/main" val="1796130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unset on Maui with the resort pool in the foreground.">
            <a:extLst>
              <a:ext uri="{FF2B5EF4-FFF2-40B4-BE49-F238E27FC236}">
                <a16:creationId xmlns:a16="http://schemas.microsoft.com/office/drawing/2014/main" id="{E404B142-03EF-44DB-BB1D-676A9A886EF1}"/>
              </a:ext>
            </a:extLst>
          </p:cNvPr>
          <p:cNvPicPr>
            <a:picLocks noGrp="1" noChangeAspect="1"/>
          </p:cNvPicPr>
          <p:nvPr>
            <p:ph sz="half" idx="1"/>
          </p:nvPr>
        </p:nvPicPr>
        <p:blipFill>
          <a:blip r:embed="rId3"/>
          <a:srcRect l="34983" r="10567"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081F8D86-F1FD-60BE-90BD-42EB5C383FF0}"/>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pPr>
              <a:lnSpc>
                <a:spcPct val="100000"/>
              </a:lnSpc>
            </a:pPr>
            <a:r>
              <a:rPr lang="el-GR" sz="4000" b="1" dirty="0" smtClean="0"/>
              <a:t>Αλλαγή Θεμάτων (</a:t>
            </a:r>
            <a:r>
              <a:rPr lang="en-US" sz="4000" b="1" dirty="0" smtClean="0"/>
              <a:t>themes</a:t>
            </a:r>
            <a:r>
              <a:rPr lang="el-GR" sz="4000" b="1" dirty="0" smtClean="0"/>
              <a:t>)</a:t>
            </a:r>
            <a:endParaRPr lang="en-US" sz="4000" b="1" dirty="0"/>
          </a:p>
        </p:txBody>
      </p:sp>
      <p:sp>
        <p:nvSpPr>
          <p:cNvPr id="4" name="Marcador de contenido 3">
            <a:extLst>
              <a:ext uri="{FF2B5EF4-FFF2-40B4-BE49-F238E27FC236}">
                <a16:creationId xmlns:a16="http://schemas.microsoft.com/office/drawing/2014/main" id="{4A961852-0BF3-BEEA-9D15-B36FAC02F82F}"/>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GR" sz="1400" b="1" dirty="0"/>
              <a:t>Αλλαγή Θεμάτων (</a:t>
            </a:r>
            <a:r>
              <a:rPr lang="en-US" sz="1400" b="1" dirty="0"/>
              <a:t>themes</a:t>
            </a:r>
            <a:r>
              <a:rPr lang="en-US" sz="1400" b="1" dirty="0" smtClean="0"/>
              <a:t>)</a:t>
            </a:r>
            <a:r>
              <a:rPr lang="el-GR" sz="1400" b="1" dirty="0" smtClean="0"/>
              <a:t/>
            </a:r>
            <a:br>
              <a:rPr lang="el-GR" sz="1400" b="1" dirty="0" smtClean="0"/>
            </a:br>
            <a:r>
              <a:rPr lang="el-GR" sz="1400" b="1" dirty="0" smtClean="0"/>
              <a:t/>
            </a:r>
            <a:br>
              <a:rPr lang="el-GR" sz="1400" b="1" dirty="0" smtClean="0"/>
            </a:br>
            <a:r>
              <a:rPr lang="el-GR" sz="1400" dirty="0" smtClean="0"/>
              <a:t>Τα </a:t>
            </a:r>
            <a:r>
              <a:rPr lang="el-GR" sz="1400" dirty="0"/>
              <a:t>Windows 10 συνοδεύονται από μια σειρά από </a:t>
            </a:r>
            <a:r>
              <a:rPr lang="el-GR" sz="1400" dirty="0" err="1"/>
              <a:t>προεγκατεστημένα</a:t>
            </a:r>
            <a:r>
              <a:rPr lang="el-GR" sz="1400" dirty="0"/>
              <a:t> θέματα από τα οποία μπορείτε να </a:t>
            </a:r>
            <a:r>
              <a:rPr lang="el-GR" sz="1400" dirty="0" smtClean="0"/>
              <a:t>επιλέξετε</a:t>
            </a:r>
            <a:r>
              <a:rPr lang="en-US" sz="1400" dirty="0" smtClean="0"/>
              <a:t> </a:t>
            </a:r>
            <a:r>
              <a:rPr lang="el-GR" sz="1400" dirty="0" smtClean="0"/>
              <a:t>δίνοντας έτσι ένα προσωπικό στυλ στον υπολογιστή σας.</a:t>
            </a:r>
          </a:p>
          <a:p>
            <a:pPr marL="0" lvl="1" indent="0">
              <a:buNone/>
            </a:pPr>
            <a:endParaRPr lang="en-US" sz="1400" dirty="0" smtClean="0"/>
          </a:p>
          <a:p>
            <a:pPr marL="0" lvl="1" indent="0">
              <a:buNone/>
            </a:pPr>
            <a:r>
              <a:rPr lang="el-GR" sz="1400" b="1" dirty="0"/>
              <a:t>Προσαρμογή χρωμάτων </a:t>
            </a:r>
            <a:r>
              <a:rPr lang="el-GR" sz="1400" b="1" dirty="0" smtClean="0"/>
              <a:t>έμφασης</a:t>
            </a:r>
            <a:r>
              <a:rPr lang="en-US" sz="1400" b="1" dirty="0" smtClean="0"/>
              <a:t/>
            </a:r>
            <a:br>
              <a:rPr lang="en-US" sz="1400" b="1" dirty="0" smtClean="0"/>
            </a:br>
            <a:r>
              <a:rPr lang="en-US" sz="1400" b="1" dirty="0" smtClean="0"/>
              <a:t/>
            </a:r>
            <a:br>
              <a:rPr lang="en-US" sz="1400" b="1" dirty="0" smtClean="0"/>
            </a:br>
            <a:r>
              <a:rPr lang="el-GR" sz="1400" dirty="0" smtClean="0"/>
              <a:t>Στα </a:t>
            </a:r>
            <a:r>
              <a:rPr lang="el-GR" sz="1400" dirty="0"/>
              <a:t>Windows 10, τα χρώματα έμφασης χρησιμοποιούνται για την επισήμανση ορισμένων τμημάτων της </a:t>
            </a:r>
            <a:r>
              <a:rPr lang="el-GR" sz="1400" dirty="0" err="1"/>
              <a:t>διεπαφής</a:t>
            </a:r>
            <a:r>
              <a:rPr lang="el-GR" sz="1400" dirty="0"/>
              <a:t> χρήστη, όπως κουμπιά και </a:t>
            </a:r>
            <a:r>
              <a:rPr lang="el-GR" sz="1400" dirty="0" smtClean="0"/>
              <a:t>συνδέσμους</a:t>
            </a:r>
            <a:r>
              <a:rPr lang="en-US" sz="1400" dirty="0" smtClean="0"/>
              <a:t>. </a:t>
            </a:r>
            <a:r>
              <a:rPr lang="el-GR" sz="1400" dirty="0" smtClean="0"/>
              <a:t>Μπορούμε να αλλάξουμε αυτά τα χρώματα με άλλα της αρεσκείας μας.</a:t>
            </a:r>
          </a:p>
          <a:p>
            <a:pPr marL="0" lvl="1" indent="0">
              <a:buNone/>
            </a:pPr>
            <a:endParaRPr lang="el-GR" sz="1400" b="1" dirty="0"/>
          </a:p>
          <a:p>
            <a:pPr marL="0" lvl="1" indent="0">
              <a:buNone/>
            </a:pPr>
            <a:r>
              <a:rPr lang="el-GR" sz="1400" b="1" dirty="0" smtClean="0"/>
              <a:t>Ενεργοποίηση σκοτεινής λειτουργίας (</a:t>
            </a:r>
            <a:r>
              <a:rPr lang="en-US" sz="1400" b="1" dirty="0" smtClean="0"/>
              <a:t>Dark Mode</a:t>
            </a:r>
            <a:r>
              <a:rPr lang="el-GR" sz="1400" b="1" dirty="0" smtClean="0"/>
              <a:t>)</a:t>
            </a:r>
            <a:endParaRPr lang="en-US" sz="1400" b="1" dirty="0"/>
          </a:p>
          <a:p>
            <a:pPr marL="0" lvl="1" indent="0">
              <a:buNone/>
            </a:pPr>
            <a:r>
              <a:rPr lang="el-GR" sz="1400" dirty="0"/>
              <a:t>Η σκοτεινή λειτουργία είναι ένα δημοφιλές χαρακτηριστικό στα σύγχρονα λειτουργικά συστήματα, καθώς μειώνει την καταπόνηση των ματιών και φαίνεται καλύτερα σε συνθήκες χαμηλού φωτισμού. </a:t>
            </a:r>
            <a:endParaRPr lang="es-ES" sz="1400" dirty="0"/>
          </a:p>
        </p:txBody>
      </p:sp>
    </p:spTree>
    <p:extLst>
      <p:ext uri="{BB962C8B-B14F-4D97-AF65-F5344CB8AC3E}">
        <p14:creationId xmlns:p14="http://schemas.microsoft.com/office/powerpoint/2010/main" val="464817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mosaic of flowers and landscapes in the reflection of the mirrored building">
            <a:extLst>
              <a:ext uri="{FF2B5EF4-FFF2-40B4-BE49-F238E27FC236}">
                <a16:creationId xmlns:a16="http://schemas.microsoft.com/office/drawing/2014/main" id="{3B76D0AC-97A1-4CCB-9A72-FCD10AE86865}"/>
              </a:ext>
            </a:extLst>
          </p:cNvPr>
          <p:cNvPicPr>
            <a:picLocks noGrp="1" noChangeAspect="1"/>
          </p:cNvPicPr>
          <p:nvPr>
            <p:ph sz="half" idx="1"/>
          </p:nvPr>
        </p:nvPicPr>
        <p:blipFill>
          <a:blip r:embed="rId3"/>
          <a:srcRect l="26637" r="18297"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09A85DD-71BB-F4A3-7D3C-371813B69F48}"/>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pPr>
              <a:lnSpc>
                <a:spcPct val="100000"/>
              </a:lnSpc>
            </a:pPr>
            <a:r>
              <a:rPr lang="el-GR" sz="4000" dirty="0"/>
              <a:t>Ρυθμίσεις κλειδώματος οθόνης</a:t>
            </a:r>
            <a:endParaRPr lang="en-US" sz="4000" b="1" dirty="0"/>
          </a:p>
        </p:txBody>
      </p:sp>
      <p:sp>
        <p:nvSpPr>
          <p:cNvPr id="4" name="Marcador de contenido 3">
            <a:extLst>
              <a:ext uri="{FF2B5EF4-FFF2-40B4-BE49-F238E27FC236}">
                <a16:creationId xmlns:a16="http://schemas.microsoft.com/office/drawing/2014/main" id="{C73ADE45-B02E-6A40-9730-46DADB1FC4FE}"/>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GR" sz="1400" b="1" dirty="0" smtClean="0"/>
              <a:t>Αλλαγή </a:t>
            </a:r>
            <a:r>
              <a:rPr lang="el-GR" sz="1400" b="1" dirty="0"/>
              <a:t>εικόνας </a:t>
            </a:r>
            <a:r>
              <a:rPr lang="el-GR" sz="1400" b="1" dirty="0" smtClean="0"/>
              <a:t>φόντου</a:t>
            </a:r>
            <a:br>
              <a:rPr lang="el-GR" sz="1400" b="1" dirty="0" smtClean="0"/>
            </a:br>
            <a:r>
              <a:rPr lang="el-GR" sz="1400" dirty="0"/>
              <a:t/>
            </a:r>
            <a:br>
              <a:rPr lang="el-GR" sz="1400" dirty="0"/>
            </a:br>
            <a:r>
              <a:rPr lang="el-GR" sz="1400" dirty="0"/>
              <a:t>Μπορείτε να </a:t>
            </a:r>
            <a:r>
              <a:rPr lang="el-GR" sz="1400" dirty="0" smtClean="0"/>
              <a:t>αλλάξετε </a:t>
            </a:r>
            <a:r>
              <a:rPr lang="el-GR" sz="1400" dirty="0"/>
              <a:t>την εικόνα φόντου της οθόνης κλειδώματος επιλέγοντας μια εικόνα από τη συσκευή σας ή επιλέγοντας μία από τις </a:t>
            </a:r>
            <a:r>
              <a:rPr lang="el-GR" sz="1400" dirty="0" err="1"/>
              <a:t>προεγκατεστημένες</a:t>
            </a:r>
            <a:r>
              <a:rPr lang="el-GR" sz="1400" dirty="0"/>
              <a:t> εικόνες</a:t>
            </a:r>
            <a:r>
              <a:rPr lang="el-GR" sz="1400" dirty="0" smtClean="0"/>
              <a:t>.</a:t>
            </a:r>
          </a:p>
          <a:p>
            <a:pPr marL="0" indent="0">
              <a:spcBef>
                <a:spcPts val="2500"/>
              </a:spcBef>
              <a:buNone/>
            </a:pPr>
            <a:r>
              <a:rPr lang="el-GR" sz="1400" b="1" dirty="0"/>
              <a:t>Ενεργοποίηση ή απενεργοποίηση της προβολής </a:t>
            </a:r>
            <a:r>
              <a:rPr lang="el-GR" sz="1400" b="1" dirty="0" smtClean="0"/>
              <a:t>διαφανειών</a:t>
            </a:r>
            <a:br>
              <a:rPr lang="el-GR" sz="1400" b="1" dirty="0" smtClean="0"/>
            </a:br>
            <a:r>
              <a:rPr lang="el-GR" sz="1400" dirty="0" smtClean="0"/>
              <a:t/>
            </a:r>
            <a:br>
              <a:rPr lang="el-GR" sz="1400" dirty="0" smtClean="0"/>
            </a:br>
            <a:r>
              <a:rPr lang="el-GR" sz="1400" dirty="0"/>
              <a:t>Μπορείτε να ενεργοποιήσετε ή να απενεργοποιήσετε τη λειτουργία προβολής διαφανειών στην οθόνη κλειδώματος, η οποία θα εμφανίζει μια σειρά εικόνων ως παρουσίαση</a:t>
            </a:r>
            <a:r>
              <a:rPr lang="el-GR" sz="1400" dirty="0" smtClean="0"/>
              <a:t>.</a:t>
            </a:r>
            <a:r>
              <a:rPr lang="en-US" sz="1400" b="1" dirty="0" smtClean="0"/>
              <a:t> </a:t>
            </a:r>
            <a:endParaRPr lang="el-GR" sz="1400" b="1" dirty="0" smtClean="0"/>
          </a:p>
          <a:p>
            <a:pPr marL="0" indent="0">
              <a:spcBef>
                <a:spcPts val="2500"/>
              </a:spcBef>
              <a:buNone/>
            </a:pPr>
            <a:r>
              <a:rPr lang="el-GR" sz="1400" b="1" dirty="0" smtClean="0"/>
              <a:t>Εμφάνιση εφαρμογών στην </a:t>
            </a:r>
            <a:r>
              <a:rPr lang="el-GR" sz="1400" b="1" dirty="0"/>
              <a:t>οθόνη </a:t>
            </a:r>
            <a:r>
              <a:rPr lang="el-GR" sz="1400" b="1" dirty="0" smtClean="0"/>
              <a:t>κλειδώματος</a:t>
            </a:r>
            <a:br>
              <a:rPr lang="el-GR" sz="1400" b="1" dirty="0" smtClean="0"/>
            </a:br>
            <a:r>
              <a:rPr lang="el-GR" sz="1400" b="1" dirty="0" smtClean="0"/>
              <a:t/>
            </a:r>
            <a:br>
              <a:rPr lang="el-GR" sz="1400" b="1" dirty="0" smtClean="0"/>
            </a:br>
            <a:r>
              <a:rPr lang="el-GR" sz="1400" dirty="0"/>
              <a:t>Μπορείτε να επιλέξετε ποιες εφαρμογές θα εμφανίζονται στην οθόνη κλειδώματος, όπως </a:t>
            </a:r>
            <a:r>
              <a:rPr lang="el-GR" sz="1400" dirty="0" smtClean="0"/>
              <a:t>το email</a:t>
            </a:r>
            <a:r>
              <a:rPr lang="el-GR" sz="1400" dirty="0"/>
              <a:t>, </a:t>
            </a:r>
            <a:r>
              <a:rPr lang="el-GR" sz="1400" dirty="0" smtClean="0"/>
              <a:t>το ημερολόγιο </a:t>
            </a:r>
            <a:r>
              <a:rPr lang="el-GR" sz="1400" dirty="0"/>
              <a:t>και </a:t>
            </a:r>
            <a:r>
              <a:rPr lang="el-GR" sz="1400" dirty="0" smtClean="0"/>
              <a:t>ο καιρός</a:t>
            </a:r>
            <a:r>
              <a:rPr lang="el-GR" sz="1400" dirty="0"/>
              <a:t>, </a:t>
            </a:r>
            <a:r>
              <a:rPr lang="el-GR" sz="1400" dirty="0" smtClean="0"/>
              <a:t>έτσι ώστε να έχετε </a:t>
            </a:r>
            <a:r>
              <a:rPr lang="el-GR" sz="1400" dirty="0"/>
              <a:t>πρόσβαση σε </a:t>
            </a:r>
            <a:r>
              <a:rPr lang="el-GR" sz="1400" dirty="0" smtClean="0"/>
              <a:t>αυτές ακόμα και με κλειδωμένη οθόνη.</a:t>
            </a:r>
            <a:endParaRPr lang="es-ES" sz="1400" dirty="0"/>
          </a:p>
        </p:txBody>
      </p:sp>
    </p:spTree>
    <p:extLst>
      <p:ext uri="{BB962C8B-B14F-4D97-AF65-F5344CB8AC3E}">
        <p14:creationId xmlns:p14="http://schemas.microsoft.com/office/powerpoint/2010/main" val="3677926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File folder data computer">
            <a:extLst>
              <a:ext uri="{FF2B5EF4-FFF2-40B4-BE49-F238E27FC236}">
                <a16:creationId xmlns:a16="http://schemas.microsoft.com/office/drawing/2014/main" id="{066C3118-C916-414E-943D-01A2D9004304}"/>
              </a:ext>
            </a:extLst>
          </p:cNvPr>
          <p:cNvPicPr>
            <a:picLocks noGrp="1" noChangeAspect="1"/>
          </p:cNvPicPr>
          <p:nvPr>
            <p:ph sz="half" idx="1"/>
          </p:nvPr>
        </p:nvPicPr>
        <p:blipFill>
          <a:blip r:embed="rId3"/>
          <a:srcRect l="18562" r="19634"/>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A95BA68-6C3B-8576-8294-CB7923E3F61C}"/>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100000"/>
              </a:lnSpc>
            </a:pPr>
            <a:r>
              <a:rPr lang="el-GR" sz="4000" b="1" dirty="0" smtClean="0"/>
              <a:t>Ρυθμίσεις Συστήματος</a:t>
            </a:r>
            <a:endParaRPr lang="en-US" sz="4000" b="1" dirty="0"/>
          </a:p>
        </p:txBody>
      </p:sp>
      <p:sp>
        <p:nvSpPr>
          <p:cNvPr id="4" name="Marcador de contenido 3">
            <a:extLst>
              <a:ext uri="{FF2B5EF4-FFF2-40B4-BE49-F238E27FC236}">
                <a16:creationId xmlns:a16="http://schemas.microsoft.com/office/drawing/2014/main" id="{2D351815-3597-E1E6-B608-BFDCA6256704}"/>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fontScale="92500"/>
          </a:bodyPr>
          <a:lstStyle/>
          <a:p>
            <a:pPr marL="0" indent="0">
              <a:spcBef>
                <a:spcPts val="2500"/>
              </a:spcBef>
              <a:buNone/>
            </a:pPr>
            <a:r>
              <a:rPr lang="el-GR" sz="1400" b="1" dirty="0" smtClean="0"/>
              <a:t>Ρυθμίσεις οθόνης</a:t>
            </a:r>
            <a:r>
              <a:rPr lang="el-GR" sz="1400" dirty="0"/>
              <a:t/>
            </a:r>
            <a:br>
              <a:rPr lang="el-GR" sz="1400" dirty="0"/>
            </a:br>
            <a:r>
              <a:rPr lang="el-GR" sz="1400" dirty="0"/>
              <a:t>Τα Windows παρέχουν διάφορες ρυθμίσεις οθόνης που </a:t>
            </a:r>
            <a:r>
              <a:rPr lang="el-GR" sz="1400" dirty="0" smtClean="0"/>
              <a:t>μπορείτε να επιλέξετε ανάλογα με τις προτιμήσεις σας. </a:t>
            </a:r>
            <a:r>
              <a:rPr lang="el-GR" sz="1400" dirty="0"/>
              <a:t>Η ανάλυση, η φωτεινότητα και ο προσανατολισμός της οθόνης είναι μερικές από τις βασικές ρυθμίσεις </a:t>
            </a:r>
            <a:r>
              <a:rPr lang="el-GR" sz="1400" dirty="0" smtClean="0"/>
              <a:t>οθόνης..</a:t>
            </a:r>
          </a:p>
          <a:p>
            <a:pPr marL="0" indent="0">
              <a:spcBef>
                <a:spcPts val="2500"/>
              </a:spcBef>
              <a:buNone/>
            </a:pPr>
            <a:r>
              <a:rPr lang="el-GR" sz="1400" b="1" dirty="0"/>
              <a:t>Ρυθμίσεις </a:t>
            </a:r>
            <a:r>
              <a:rPr lang="el-GR" sz="1400" b="1" dirty="0" smtClean="0"/>
              <a:t>τροφοδοσίας κι αναστολής λειτουργίας</a:t>
            </a:r>
            <a:r>
              <a:rPr lang="el-GR" sz="1400" dirty="0" smtClean="0"/>
              <a:t/>
            </a:r>
            <a:br>
              <a:rPr lang="el-GR" sz="1400" dirty="0" smtClean="0"/>
            </a:br>
            <a:r>
              <a:rPr lang="el-GR" sz="1400" dirty="0" smtClean="0"/>
              <a:t/>
            </a:r>
            <a:br>
              <a:rPr lang="el-GR" sz="1400" dirty="0" smtClean="0"/>
            </a:br>
            <a:r>
              <a:rPr lang="el-GR" sz="1400" dirty="0" smtClean="0"/>
              <a:t>Οι </a:t>
            </a:r>
            <a:r>
              <a:rPr lang="el-GR" sz="1400" dirty="0"/>
              <a:t>ρυθμίσεις τροφοδοσίας και αναστολής λειτουργίας επιτρέπουν στους χρήστες να προσαρμόζουν τη </a:t>
            </a:r>
            <a:r>
              <a:rPr lang="el-GR" sz="1400" dirty="0" err="1" smtClean="0"/>
              <a:t>καταναλωση</a:t>
            </a:r>
            <a:r>
              <a:rPr lang="el-GR" sz="1400" dirty="0" smtClean="0"/>
              <a:t>  </a:t>
            </a:r>
            <a:r>
              <a:rPr lang="el-GR" sz="1400" dirty="0"/>
              <a:t>ενέργειας </a:t>
            </a:r>
            <a:r>
              <a:rPr lang="el-GR" sz="1400" dirty="0" smtClean="0"/>
              <a:t>του υπολογιστή και </a:t>
            </a:r>
            <a:r>
              <a:rPr lang="el-GR" sz="1400" dirty="0"/>
              <a:t>τη λειτουργία αναστολής λειτουργίας </a:t>
            </a:r>
            <a:r>
              <a:rPr lang="el-GR" sz="1400" dirty="0" smtClean="0"/>
              <a:t>του. </a:t>
            </a:r>
            <a:r>
              <a:rPr lang="el-GR" sz="1400" dirty="0"/>
              <a:t>Αυτές οι ρυθμίσεις βοηθούν στην εξοικονόμηση ενέργειας και στην παράταση της διάρκειας ζωής της </a:t>
            </a:r>
            <a:r>
              <a:rPr lang="el-GR" sz="1400" dirty="0" smtClean="0"/>
              <a:t>μπαταρίας στους φορητούς υπολογιστές.</a:t>
            </a:r>
          </a:p>
          <a:p>
            <a:pPr marL="0" indent="0">
              <a:spcBef>
                <a:spcPts val="2500"/>
              </a:spcBef>
              <a:buNone/>
            </a:pPr>
            <a:r>
              <a:rPr lang="el-GR" sz="1400" b="1" dirty="0"/>
              <a:t>Άλλες βασικές ρυθμίσεις </a:t>
            </a:r>
            <a:r>
              <a:rPr lang="el-GR" sz="1400" b="1" dirty="0" smtClean="0"/>
              <a:t>συστήματος</a:t>
            </a:r>
            <a:br>
              <a:rPr lang="el-GR" sz="1400" b="1" dirty="0" smtClean="0"/>
            </a:br>
            <a:r>
              <a:rPr lang="el-GR" sz="1400" b="1" dirty="0" smtClean="0"/>
              <a:t/>
            </a:r>
            <a:br>
              <a:rPr lang="el-GR" sz="1400" b="1" dirty="0" smtClean="0"/>
            </a:br>
            <a:r>
              <a:rPr lang="el-GR" sz="1400" dirty="0"/>
              <a:t>Τα Windows παρέχουν διάφορες άλλες ρυθμίσεις συστήματος </a:t>
            </a:r>
            <a:r>
              <a:rPr lang="el-GR" sz="1400" dirty="0" smtClean="0"/>
              <a:t>έτσι ώστε να προσαρμόσετε τον υπολογιστή σας σύμφωνα με τις προτιμήσεις σας. </a:t>
            </a:r>
            <a:r>
              <a:rPr lang="el-GR" sz="1400" dirty="0"/>
              <a:t>Αυτές οι ρυθμίσεις περιλαμβάνουν </a:t>
            </a:r>
            <a:r>
              <a:rPr lang="el-GR" sz="1400" dirty="0" smtClean="0"/>
              <a:t>αλλαγή εμφάνισης </a:t>
            </a:r>
            <a:r>
              <a:rPr lang="el-GR" sz="1400" dirty="0"/>
              <a:t>γλώσσας, ρυθμίσεις ώρας και ημερομηνίας και άλλα.</a:t>
            </a:r>
            <a:endParaRPr lang="es-ES" sz="1400" dirty="0"/>
          </a:p>
        </p:txBody>
      </p:sp>
    </p:spTree>
    <p:extLst>
      <p:ext uri="{BB962C8B-B14F-4D97-AF65-F5344CB8AC3E}">
        <p14:creationId xmlns:p14="http://schemas.microsoft.com/office/powerpoint/2010/main" val="2667381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548</TotalTime>
  <Words>964</Words>
  <Application>Microsoft Office PowerPoint</Application>
  <PresentationFormat>Ευρεία οθόνη</PresentationFormat>
  <Paragraphs>80</Paragraphs>
  <Slides>12</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Aptos</vt:lpstr>
      <vt:lpstr>Aptos Display</vt:lpstr>
      <vt:lpstr>Arial</vt:lpstr>
      <vt:lpstr>Grandview Display</vt:lpstr>
      <vt:lpstr>Tema de Office</vt:lpstr>
      <vt:lpstr>Βασική Χρήση Υπολογιστών</vt:lpstr>
      <vt:lpstr>Presentation Overview</vt:lpstr>
      <vt:lpstr>Προσαρμογή επιφάνειας εργασίας</vt:lpstr>
      <vt:lpstr>Αλλαγή φόντου επιφάνειας εργασίας</vt:lpstr>
      <vt:lpstr>Παραμετροποίηση της γραμμής εργασιών </vt:lpstr>
      <vt:lpstr>Εξατομίκευση</vt:lpstr>
      <vt:lpstr>Αλλαγή Θεμάτων (themes)</vt:lpstr>
      <vt:lpstr>Ρυθμίσεις κλειδώματος οθόνης</vt:lpstr>
      <vt:lpstr>Ρυθμίσεις Συστήματος</vt:lpstr>
      <vt:lpstr>Ρυθμίσεις οθόνης</vt:lpstr>
      <vt:lpstr>Ρυθμίσεις λειτουργίας κι αναστολής λειτουργίας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Βασική Χρήση Υπολογιστών</dc:title>
  <dc:creator>Manel Mena</dc:creator>
  <cp:lastModifiedBy>atsiov</cp:lastModifiedBy>
  <cp:revision>34</cp:revision>
  <dcterms:created xsi:type="dcterms:W3CDTF">2024-08-26T14:14:55Z</dcterms:created>
  <dcterms:modified xsi:type="dcterms:W3CDTF">2025-01-10T22:12:08Z</dcterms:modified>
</cp:coreProperties>
</file>